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345" r:id="rId2"/>
  </p:sldMasterIdLst>
  <p:notesMasterIdLst>
    <p:notesMasterId r:id="rId57"/>
  </p:notesMasterIdLst>
  <p:handoutMasterIdLst>
    <p:handoutMasterId r:id="rId58"/>
  </p:handoutMasterIdLst>
  <p:sldIdLst>
    <p:sldId id="623" r:id="rId3"/>
    <p:sldId id="622" r:id="rId4"/>
    <p:sldId id="260" r:id="rId5"/>
    <p:sldId id="609" r:id="rId6"/>
    <p:sldId id="591" r:id="rId7"/>
    <p:sldId id="440" r:id="rId8"/>
    <p:sldId id="625" r:id="rId9"/>
    <p:sldId id="441" r:id="rId10"/>
    <p:sldId id="593" r:id="rId11"/>
    <p:sldId id="315" r:id="rId12"/>
    <p:sldId id="626" r:id="rId13"/>
    <p:sldId id="610" r:id="rId14"/>
    <p:sldId id="302" r:id="rId15"/>
    <p:sldId id="277" r:id="rId16"/>
    <p:sldId id="263" r:id="rId17"/>
    <p:sldId id="264" r:id="rId18"/>
    <p:sldId id="325" r:id="rId19"/>
    <p:sldId id="612" r:id="rId20"/>
    <p:sldId id="627" r:id="rId21"/>
    <p:sldId id="613" r:id="rId22"/>
    <p:sldId id="632" r:id="rId23"/>
    <p:sldId id="633" r:id="rId24"/>
    <p:sldId id="630" r:id="rId25"/>
    <p:sldId id="631" r:id="rId26"/>
    <p:sldId id="270" r:id="rId27"/>
    <p:sldId id="326" r:id="rId28"/>
    <p:sldId id="267" r:id="rId29"/>
    <p:sldId id="629" r:id="rId30"/>
    <p:sldId id="460" r:id="rId31"/>
    <p:sldId id="589" r:id="rId32"/>
    <p:sldId id="562" r:id="rId33"/>
    <p:sldId id="281" r:id="rId34"/>
    <p:sldId id="564" r:id="rId35"/>
    <p:sldId id="563" r:id="rId36"/>
    <p:sldId id="290" r:id="rId37"/>
    <p:sldId id="641" r:id="rId38"/>
    <p:sldId id="449" r:id="rId39"/>
    <p:sldId id="635" r:id="rId40"/>
    <p:sldId id="618" r:id="rId41"/>
    <p:sldId id="542" r:id="rId42"/>
    <p:sldId id="285" r:id="rId43"/>
    <p:sldId id="600" r:id="rId44"/>
    <p:sldId id="287" r:id="rId45"/>
    <p:sldId id="293" r:id="rId46"/>
    <p:sldId id="619" r:id="rId47"/>
    <p:sldId id="446" r:id="rId48"/>
    <p:sldId id="352" r:id="rId49"/>
    <p:sldId id="296" r:id="rId50"/>
    <p:sldId id="637" r:id="rId51"/>
    <p:sldId id="642" r:id="rId52"/>
    <p:sldId id="643" r:id="rId53"/>
    <p:sldId id="288" r:id="rId54"/>
    <p:sldId id="620" r:id="rId55"/>
    <p:sldId id="636" r:id="rId5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sseau Guy" initials="RG" lastIdx="13" clrIdx="0">
    <p:extLst>
      <p:ext uri="{19B8F6BF-5375-455C-9EA6-DF929625EA0E}">
        <p15:presenceInfo xmlns:p15="http://schemas.microsoft.com/office/powerpoint/2012/main" userId="S::guy.rousseau@umontreal.ca::26a63c18-16b8-4c7d-861a-235f1d661b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B1CC"/>
    <a:srgbClr val="EE2E24"/>
    <a:srgbClr val="8EE3FA"/>
    <a:srgbClr val="0C98C1"/>
    <a:srgbClr val="9AB02A"/>
    <a:srgbClr val="000000"/>
    <a:srgbClr val="B9D531"/>
    <a:srgbClr val="DAE7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02" autoAdjust="0"/>
    <p:restoredTop sz="94403" autoAdjust="0"/>
  </p:normalViewPr>
  <p:slideViewPr>
    <p:cSldViewPr>
      <p:cViewPr varScale="1">
        <p:scale>
          <a:sx n="181" d="100"/>
          <a:sy n="181" d="100"/>
        </p:scale>
        <p:origin x="2960" y="18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119" d="100"/>
          <a:sy n="119" d="100"/>
        </p:scale>
        <p:origin x="4938"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0"/>
    </c:view3D>
    <c:floor>
      <c:thickness val="0"/>
      <c:spPr>
        <a:noFill/>
        <a:ln w="9525" cap="flat" cmpd="sng" algn="ctr">
          <a:solidFill>
            <a:schemeClr val="tx1">
              <a:tint val="75000"/>
              <a:shade val="95000"/>
              <a:satMod val="105000"/>
            </a:schemeClr>
          </a:solidFill>
          <a:prstDash val="solid"/>
          <a:round/>
        </a:ln>
        <a:effectLst/>
        <a:sp3d contourW="9525">
          <a:contourClr>
            <a:schemeClr val="tx1">
              <a:tint val="75000"/>
              <a:shade val="95000"/>
              <a:satMod val="105000"/>
            </a:schemeClr>
          </a:contourClr>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9535145159888719E-2"/>
          <c:y val="6.8876600124194817E-2"/>
          <c:w val="0.89173370175591049"/>
          <c:h val="0.56511498241268765"/>
        </c:manualLayout>
      </c:layout>
      <c:pie3DChart>
        <c:varyColors val="1"/>
        <c:ser>
          <c:idx val="0"/>
          <c:order val="0"/>
          <c:tx>
            <c:strRef>
              <c:f>Sheet1!$A$2</c:f>
              <c:strCache>
                <c:ptCount val="1"/>
              </c:strCache>
            </c:strRef>
          </c:tx>
          <c:dPt>
            <c:idx val="0"/>
            <c:bubble3D val="0"/>
            <c:spPr>
              <a:solidFill>
                <a:schemeClr val="accent1"/>
              </a:solidFill>
              <a:ln>
                <a:noFill/>
              </a:ln>
              <a:effectLst/>
              <a:sp3d/>
            </c:spPr>
            <c:extLst>
              <c:ext xmlns:c16="http://schemas.microsoft.com/office/drawing/2014/chart" uri="{C3380CC4-5D6E-409C-BE32-E72D297353CC}">
                <c16:uniqueId val="{00000001-52D8-F440-9248-E31AA8501E23}"/>
              </c:ext>
            </c:extLst>
          </c:dPt>
          <c:dPt>
            <c:idx val="1"/>
            <c:bubble3D val="0"/>
            <c:spPr>
              <a:solidFill>
                <a:schemeClr val="accent2"/>
              </a:solidFill>
              <a:ln>
                <a:noFill/>
              </a:ln>
              <a:effectLst/>
              <a:sp3d/>
            </c:spPr>
            <c:extLst>
              <c:ext xmlns:c16="http://schemas.microsoft.com/office/drawing/2014/chart" uri="{C3380CC4-5D6E-409C-BE32-E72D297353CC}">
                <c16:uniqueId val="{00000003-52D8-F440-9248-E31AA8501E23}"/>
              </c:ext>
            </c:extLst>
          </c:dPt>
          <c:dPt>
            <c:idx val="2"/>
            <c:bubble3D val="0"/>
            <c:spPr>
              <a:solidFill>
                <a:schemeClr val="accent6"/>
              </a:solidFill>
              <a:ln>
                <a:noFill/>
              </a:ln>
              <a:effectLst/>
              <a:sp3d/>
            </c:spPr>
            <c:extLst>
              <c:ext xmlns:c16="http://schemas.microsoft.com/office/drawing/2014/chart" uri="{C3380CC4-5D6E-409C-BE32-E72D297353CC}">
                <c16:uniqueId val="{00000005-52D8-F440-9248-E31AA8501E23}"/>
              </c:ext>
            </c:extLst>
          </c:dPt>
          <c:dPt>
            <c:idx val="3"/>
            <c:bubble3D val="0"/>
            <c:spPr>
              <a:solidFill>
                <a:schemeClr val="accent4"/>
              </a:solidFill>
              <a:ln>
                <a:noFill/>
              </a:ln>
              <a:effectLst/>
              <a:sp3d/>
            </c:spPr>
            <c:extLst>
              <c:ext xmlns:c16="http://schemas.microsoft.com/office/drawing/2014/chart" uri="{C3380CC4-5D6E-409C-BE32-E72D297353CC}">
                <c16:uniqueId val="{00000007-52D8-F440-9248-E31AA8501E23}"/>
              </c:ext>
            </c:extLst>
          </c:dPt>
          <c:cat>
            <c:strRef>
              <c:f>Sheet1!$B$1:$E$1</c:f>
              <c:strCache>
                <c:ptCount val="4"/>
                <c:pt idx="0">
                  <c:v>Aliments transformés  77%</c:v>
                </c:pt>
                <c:pt idx="1">
                  <c:v>Na+ présent naturellement - 12%</c:v>
                </c:pt>
                <c:pt idx="2">
                  <c:v>Sel ajouté à la cuisson - 6%</c:v>
                </c:pt>
                <c:pt idx="3">
                  <c:v>Sel ajouté à table - 5%</c:v>
                </c:pt>
              </c:strCache>
            </c:strRef>
          </c:cat>
          <c:val>
            <c:numRef>
              <c:f>Sheet1!$B$2:$E$2</c:f>
              <c:numCache>
                <c:formatCode>General</c:formatCode>
                <c:ptCount val="4"/>
                <c:pt idx="0">
                  <c:v>77</c:v>
                </c:pt>
                <c:pt idx="1">
                  <c:v>12</c:v>
                </c:pt>
                <c:pt idx="2">
                  <c:v>6</c:v>
                </c:pt>
                <c:pt idx="3">
                  <c:v>5</c:v>
                </c:pt>
              </c:numCache>
            </c:numRef>
          </c:val>
          <c:extLst>
            <c:ext xmlns:c16="http://schemas.microsoft.com/office/drawing/2014/chart" uri="{C3380CC4-5D6E-409C-BE32-E72D297353CC}">
              <c16:uniqueId val="{00000008-52D8-F440-9248-E31AA8501E23}"/>
            </c:ext>
          </c:extLst>
        </c:ser>
        <c:ser>
          <c:idx val="1"/>
          <c:order val="1"/>
          <c:tx>
            <c:strRef>
              <c:f>Sheet1!$A$3</c:f>
              <c:strCache>
                <c:ptCount val="1"/>
              </c:strCache>
            </c:strRef>
          </c:tx>
          <c:dPt>
            <c:idx val="0"/>
            <c:bubble3D val="0"/>
            <c:spPr>
              <a:solidFill>
                <a:schemeClr val="accent1"/>
              </a:solidFill>
              <a:ln>
                <a:noFill/>
              </a:ln>
              <a:effectLst/>
              <a:sp3d/>
            </c:spPr>
            <c:extLst>
              <c:ext xmlns:c16="http://schemas.microsoft.com/office/drawing/2014/chart" uri="{C3380CC4-5D6E-409C-BE32-E72D297353CC}">
                <c16:uniqueId val="{0000000A-52D8-F440-9248-E31AA8501E23}"/>
              </c:ext>
            </c:extLst>
          </c:dPt>
          <c:dPt>
            <c:idx val="1"/>
            <c:bubble3D val="0"/>
            <c:spPr>
              <a:solidFill>
                <a:schemeClr val="accent2"/>
              </a:solidFill>
              <a:ln>
                <a:noFill/>
              </a:ln>
              <a:effectLst/>
              <a:sp3d/>
            </c:spPr>
            <c:extLst>
              <c:ext xmlns:c16="http://schemas.microsoft.com/office/drawing/2014/chart" uri="{C3380CC4-5D6E-409C-BE32-E72D297353CC}">
                <c16:uniqueId val="{0000000B-3573-49C9-B6CE-BEDAAAEAED5D}"/>
              </c:ext>
            </c:extLst>
          </c:dPt>
          <c:dPt>
            <c:idx val="2"/>
            <c:bubble3D val="0"/>
            <c:spPr>
              <a:solidFill>
                <a:schemeClr val="accent3"/>
              </a:solidFill>
              <a:ln>
                <a:noFill/>
              </a:ln>
              <a:effectLst/>
              <a:sp3d/>
            </c:spPr>
            <c:extLst>
              <c:ext xmlns:c16="http://schemas.microsoft.com/office/drawing/2014/chart" uri="{C3380CC4-5D6E-409C-BE32-E72D297353CC}">
                <c16:uniqueId val="{0000000C-52D8-F440-9248-E31AA8501E23}"/>
              </c:ext>
            </c:extLst>
          </c:dPt>
          <c:dPt>
            <c:idx val="3"/>
            <c:bubble3D val="0"/>
            <c:spPr>
              <a:solidFill>
                <a:schemeClr val="accent4"/>
              </a:solidFill>
              <a:ln>
                <a:noFill/>
              </a:ln>
              <a:effectLst/>
              <a:sp3d/>
            </c:spPr>
            <c:extLst>
              <c:ext xmlns:c16="http://schemas.microsoft.com/office/drawing/2014/chart" uri="{C3380CC4-5D6E-409C-BE32-E72D297353CC}">
                <c16:uniqueId val="{0000000E-52D8-F440-9248-E31AA8501E23}"/>
              </c:ext>
            </c:extLst>
          </c:dPt>
          <c:cat>
            <c:strRef>
              <c:f>Sheet1!$B$1:$E$1</c:f>
              <c:strCache>
                <c:ptCount val="4"/>
                <c:pt idx="0">
                  <c:v>Aliments transformés  77%</c:v>
                </c:pt>
                <c:pt idx="1">
                  <c:v>Na+ présent naturellement - 12%</c:v>
                </c:pt>
                <c:pt idx="2">
                  <c:v>Sel ajouté à la cuisson - 6%</c:v>
                </c:pt>
                <c:pt idx="3">
                  <c:v>Sel ajouté à table - 5%</c:v>
                </c:pt>
              </c:strCache>
            </c:strRef>
          </c:cat>
          <c:val>
            <c:numRef>
              <c:f>Sheet1!$B$3:$E$3</c:f>
              <c:numCache>
                <c:formatCode>General</c:formatCode>
                <c:ptCount val="4"/>
              </c:numCache>
            </c:numRef>
          </c:val>
          <c:extLst>
            <c:ext xmlns:c16="http://schemas.microsoft.com/office/drawing/2014/chart" uri="{C3380CC4-5D6E-409C-BE32-E72D297353CC}">
              <c16:uniqueId val="{0000000F-52D8-F440-9248-E31AA8501E23}"/>
            </c:ext>
          </c:extLst>
        </c:ser>
        <c:dLbls>
          <c:showLegendKey val="0"/>
          <c:showVal val="0"/>
          <c:showCatName val="0"/>
          <c:showSerName val="0"/>
          <c:showPercent val="0"/>
          <c:showBubbleSize val="0"/>
          <c:showLeaderLines val="1"/>
        </c:dLbls>
      </c:pie3DChart>
      <c:spPr>
        <a:noFill/>
        <a:ln w="11258">
          <a:noFill/>
          <a:prstDash val="solid"/>
        </a:ln>
        <a:effectLst/>
      </c:spPr>
    </c:plotArea>
    <c:legend>
      <c:legendPos val="b"/>
      <c:layout>
        <c:manualLayout>
          <c:xMode val="edge"/>
          <c:yMode val="edge"/>
          <c:x val="0"/>
          <c:y val="0.50902124398986881"/>
          <c:w val="0.4623141153040608"/>
          <c:h val="0.49097875601013119"/>
        </c:manualLayout>
      </c:layout>
      <c:overlay val="0"/>
      <c:spPr>
        <a:noFill/>
        <a:ln w="2815">
          <a:noFill/>
          <a:prstDash val="solid"/>
        </a:ln>
        <a:effectLst/>
      </c:spPr>
      <c:txPr>
        <a:bodyPr rot="0" spcFirstLastPara="1" vertOverflow="ellipsis" vert="horz" wrap="square" anchor="ctr" anchorCtr="1"/>
        <a:lstStyle/>
        <a:p>
          <a:pPr>
            <a:defRPr sz="2000" b="0" i="0" u="none" strike="noStrike" kern="1200" baseline="0">
              <a:solidFill>
                <a:schemeClr val="tx1"/>
              </a:solidFill>
              <a:latin typeface="+mn-lt"/>
              <a:ea typeface="Verdana"/>
              <a:cs typeface="Verdana"/>
            </a:defRPr>
          </a:pPr>
          <a:endParaRPr lang="fr-FR"/>
        </a:p>
      </c:txPr>
    </c:legend>
    <c:plotVisOnly val="1"/>
    <c:dispBlanksAs val="zero"/>
    <c:showDLblsOverMax val="0"/>
  </c:chart>
  <c:spPr>
    <a:noFill/>
    <a:ln w="9525" cap="flat" cmpd="sng" algn="ctr">
      <a:noFill/>
      <a:prstDash val="solid"/>
    </a:ln>
    <a:effectLst/>
  </c:spPr>
  <c:txPr>
    <a:bodyPr/>
    <a:lstStyle/>
    <a:p>
      <a:pPr>
        <a:defRPr sz="2283" b="1" i="0" u="none" strike="noStrike" baseline="0">
          <a:solidFill>
            <a:schemeClr val="tx1"/>
          </a:solidFill>
          <a:latin typeface="Verdana"/>
          <a:ea typeface="Verdana"/>
          <a:cs typeface="Verdana"/>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image" Target="../media/image4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svg"/><Relationship Id="rId1" Type="http://schemas.openxmlformats.org/officeDocument/2006/relationships/image" Target="../media/image46.svg"/></Relationships>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947F079-F025-4947-A79B-62ABB801813C}" type="doc">
      <dgm:prSet loTypeId="urn:microsoft.com/office/officeart/2018/2/layout/IconVerticalSolidList" loCatId="icon" qsTypeId="urn:microsoft.com/office/officeart/2005/8/quickstyle/simple1#1" qsCatId="simple" csTypeId="urn:microsoft.com/office/officeart/2005/8/colors/accent2_2#1" csCatId="accent2" phldr="1"/>
      <dgm:spPr/>
      <dgm:t>
        <a:bodyPr/>
        <a:lstStyle/>
        <a:p>
          <a:endParaRPr lang="en-US"/>
        </a:p>
      </dgm:t>
    </dgm:pt>
    <dgm:pt modelId="{866F75C1-E371-40A1-A09E-3D57AECCA5E2}">
      <dgm:prSet/>
      <dgm:spPr/>
      <dgm:t>
        <a:bodyPr/>
        <a:lstStyle/>
        <a:p>
          <a:pPr>
            <a:lnSpc>
              <a:spcPct val="100000"/>
            </a:lnSpc>
          </a:pPr>
          <a:r>
            <a:rPr lang="fr-CA" dirty="0"/>
            <a:t>L’hypertension artérielle est un </a:t>
          </a:r>
          <a:br>
            <a:rPr lang="fr-CA" dirty="0"/>
          </a:br>
          <a:r>
            <a:rPr lang="fr-CA" b="1" dirty="0">
              <a:solidFill>
                <a:srgbClr val="EE2E24"/>
              </a:solidFill>
            </a:rPr>
            <a:t>facteur de risque </a:t>
          </a:r>
          <a:r>
            <a:rPr lang="fr-CA" dirty="0"/>
            <a:t>majeur de </a:t>
          </a:r>
          <a:r>
            <a:rPr lang="fr-CA" b="1" dirty="0">
              <a:solidFill>
                <a:srgbClr val="EE2E24"/>
              </a:solidFill>
            </a:rPr>
            <a:t>maladies cardiovasculaires</a:t>
          </a:r>
          <a:endParaRPr lang="en-US" b="1" dirty="0">
            <a:solidFill>
              <a:srgbClr val="EE2E24"/>
            </a:solidFill>
          </a:endParaRPr>
        </a:p>
      </dgm:t>
    </dgm:pt>
    <dgm:pt modelId="{6CA07B85-34EA-46FE-B1AB-ED8DCD5AEA15}" type="parTrans" cxnId="{E1FB8E52-2F52-4319-91B7-F0D0EAAB1D45}">
      <dgm:prSet/>
      <dgm:spPr/>
      <dgm:t>
        <a:bodyPr/>
        <a:lstStyle/>
        <a:p>
          <a:endParaRPr lang="en-US"/>
        </a:p>
      </dgm:t>
    </dgm:pt>
    <dgm:pt modelId="{6BD06932-7993-4B84-ACCC-6E419A4103C4}" type="sibTrans" cxnId="{E1FB8E52-2F52-4319-91B7-F0D0EAAB1D45}">
      <dgm:prSet/>
      <dgm:spPr/>
      <dgm:t>
        <a:bodyPr/>
        <a:lstStyle/>
        <a:p>
          <a:endParaRPr lang="en-US"/>
        </a:p>
      </dgm:t>
    </dgm:pt>
    <dgm:pt modelId="{99852018-3670-4B3A-A747-023C73489835}">
      <dgm:prSet/>
      <dgm:spPr/>
      <dgm:t>
        <a:bodyPr/>
        <a:lstStyle/>
        <a:p>
          <a:pPr>
            <a:lnSpc>
              <a:spcPct val="100000"/>
            </a:lnSpc>
          </a:pPr>
          <a:r>
            <a:rPr lang="fr-CA" dirty="0"/>
            <a:t>Les maladies cardiovasculaires constituent </a:t>
          </a:r>
          <a:br>
            <a:rPr lang="fr-CA" dirty="0"/>
          </a:br>
          <a:r>
            <a:rPr lang="fr-CA" dirty="0"/>
            <a:t>une des </a:t>
          </a:r>
          <a:r>
            <a:rPr lang="fr-CA" b="1" dirty="0">
              <a:solidFill>
                <a:srgbClr val="EE2E24"/>
              </a:solidFill>
            </a:rPr>
            <a:t>principales causes de décès </a:t>
          </a:r>
          <a:r>
            <a:rPr lang="fr-CA" dirty="0"/>
            <a:t>en Amérique du Nord </a:t>
          </a:r>
          <a:endParaRPr lang="en-US" dirty="0"/>
        </a:p>
      </dgm:t>
    </dgm:pt>
    <dgm:pt modelId="{BC661A0D-20FB-4625-BEA9-7071437717C4}" type="parTrans" cxnId="{DC6CF244-6F3E-4728-B710-F41312DD3F5A}">
      <dgm:prSet/>
      <dgm:spPr/>
      <dgm:t>
        <a:bodyPr/>
        <a:lstStyle/>
        <a:p>
          <a:endParaRPr lang="en-US"/>
        </a:p>
      </dgm:t>
    </dgm:pt>
    <dgm:pt modelId="{266956EF-6C13-46DA-BAA2-6AD886050887}" type="sibTrans" cxnId="{DC6CF244-6F3E-4728-B710-F41312DD3F5A}">
      <dgm:prSet/>
      <dgm:spPr/>
      <dgm:t>
        <a:bodyPr/>
        <a:lstStyle/>
        <a:p>
          <a:endParaRPr lang="en-US"/>
        </a:p>
      </dgm:t>
    </dgm:pt>
    <dgm:pt modelId="{9FDBEBA5-B582-4348-BD5D-B609F13FD389}">
      <dgm:prSet/>
      <dgm:spPr/>
      <dgm:t>
        <a:bodyPr/>
        <a:lstStyle/>
        <a:p>
          <a:pPr>
            <a:lnSpc>
              <a:spcPct val="100000"/>
            </a:lnSpc>
          </a:pPr>
          <a:r>
            <a:rPr lang="fr-CA" b="1" dirty="0">
              <a:solidFill>
                <a:srgbClr val="EE2E24"/>
              </a:solidFill>
            </a:rPr>
            <a:t>75 % des patients hypertendus </a:t>
          </a:r>
          <a:r>
            <a:rPr lang="fr-CA" dirty="0"/>
            <a:t>présentent </a:t>
          </a:r>
          <a:br>
            <a:rPr lang="fr-CA" dirty="0"/>
          </a:br>
          <a:r>
            <a:rPr lang="fr-CA" dirty="0"/>
            <a:t>un autre facteur de risque de maladies cardiovasculaires </a:t>
          </a:r>
          <a:br>
            <a:rPr lang="fr-CA" dirty="0"/>
          </a:br>
          <a:r>
            <a:rPr lang="fr-CA" dirty="0"/>
            <a:t>(ex. : diabète, cholestérol)</a:t>
          </a:r>
          <a:endParaRPr lang="en-US" dirty="0"/>
        </a:p>
      </dgm:t>
    </dgm:pt>
    <dgm:pt modelId="{470D36D2-0534-48CD-97B5-E4270CC734DA}" type="parTrans" cxnId="{CD4E2A5F-1BB2-44AA-A471-A51A7BF0BA3F}">
      <dgm:prSet/>
      <dgm:spPr/>
      <dgm:t>
        <a:bodyPr/>
        <a:lstStyle/>
        <a:p>
          <a:endParaRPr lang="en-US"/>
        </a:p>
      </dgm:t>
    </dgm:pt>
    <dgm:pt modelId="{FD75473E-C9A7-41F8-91B3-0E0174B24440}" type="sibTrans" cxnId="{CD4E2A5F-1BB2-44AA-A471-A51A7BF0BA3F}">
      <dgm:prSet/>
      <dgm:spPr/>
      <dgm:t>
        <a:bodyPr/>
        <a:lstStyle/>
        <a:p>
          <a:endParaRPr lang="en-US"/>
        </a:p>
      </dgm:t>
    </dgm:pt>
    <dgm:pt modelId="{83266FC5-040D-4951-B933-E0BCA51F83AE}" type="pres">
      <dgm:prSet presAssocID="{0947F079-F025-4947-A79B-62ABB801813C}" presName="root" presStyleCnt="0">
        <dgm:presLayoutVars>
          <dgm:dir/>
          <dgm:resizeHandles val="exact"/>
        </dgm:presLayoutVars>
      </dgm:prSet>
      <dgm:spPr/>
    </dgm:pt>
    <dgm:pt modelId="{02777A02-E462-4286-80BA-F8C4B43E8242}" type="pres">
      <dgm:prSet presAssocID="{866F75C1-E371-40A1-A09E-3D57AECCA5E2}" presName="compNode" presStyleCnt="0"/>
      <dgm:spPr/>
    </dgm:pt>
    <dgm:pt modelId="{4D826C42-4336-4B17-9939-5C00DB222804}" type="pres">
      <dgm:prSet presAssocID="{866F75C1-E371-40A1-A09E-3D57AECCA5E2}" presName="bgRect" presStyleLbl="bgShp" presStyleIdx="0" presStyleCnt="3"/>
      <dgm:spPr>
        <a:prstGeom prst="round2DiagRect">
          <a:avLst/>
        </a:prstGeom>
      </dgm:spPr>
    </dgm:pt>
    <dgm:pt modelId="{C28F5CF0-81F7-4F5E-9FD0-2BD111D4F56A}" type="pres">
      <dgm:prSet presAssocID="{866F75C1-E371-40A1-A09E-3D57AECCA5E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Stethoscope"/>
        </a:ext>
      </dgm:extLst>
    </dgm:pt>
    <dgm:pt modelId="{1A56F507-BF74-46F5-87F9-C73B9C7D7460}" type="pres">
      <dgm:prSet presAssocID="{866F75C1-E371-40A1-A09E-3D57AECCA5E2}" presName="spaceRect" presStyleCnt="0"/>
      <dgm:spPr/>
    </dgm:pt>
    <dgm:pt modelId="{2CBF611C-BF37-4C92-B65E-78497B2779AB}" type="pres">
      <dgm:prSet presAssocID="{866F75C1-E371-40A1-A09E-3D57AECCA5E2}" presName="parTx" presStyleLbl="revTx" presStyleIdx="0" presStyleCnt="3">
        <dgm:presLayoutVars>
          <dgm:chMax val="0"/>
          <dgm:chPref val="0"/>
        </dgm:presLayoutVars>
      </dgm:prSet>
      <dgm:spPr/>
    </dgm:pt>
    <dgm:pt modelId="{BB524143-938D-400E-977C-E00DC47CF760}" type="pres">
      <dgm:prSet presAssocID="{6BD06932-7993-4B84-ACCC-6E419A4103C4}" presName="sibTrans" presStyleCnt="0"/>
      <dgm:spPr/>
    </dgm:pt>
    <dgm:pt modelId="{220A9E43-185D-4752-8462-AE9381F53671}" type="pres">
      <dgm:prSet presAssocID="{99852018-3670-4B3A-A747-023C73489835}" presName="compNode" presStyleCnt="0"/>
      <dgm:spPr/>
    </dgm:pt>
    <dgm:pt modelId="{E6D13303-3875-4C2D-82E0-92936F0BA427}" type="pres">
      <dgm:prSet presAssocID="{99852018-3670-4B3A-A747-023C73489835}" presName="bgRect" presStyleLbl="bgShp" presStyleIdx="1" presStyleCnt="3"/>
      <dgm:spPr>
        <a:prstGeom prst="round2DiagRect">
          <a:avLst/>
        </a:prstGeom>
      </dgm:spPr>
    </dgm:pt>
    <dgm:pt modelId="{3D99DEAC-9144-4929-8866-144330379C99}" type="pres">
      <dgm:prSet presAssocID="{99852018-3670-4B3A-A747-023C7348983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ythme cardiaque"/>
        </a:ext>
      </dgm:extLst>
    </dgm:pt>
    <dgm:pt modelId="{FC63A977-38E6-495B-97E5-361E861FAADF}" type="pres">
      <dgm:prSet presAssocID="{99852018-3670-4B3A-A747-023C73489835}" presName="spaceRect" presStyleCnt="0"/>
      <dgm:spPr/>
    </dgm:pt>
    <dgm:pt modelId="{EEB65601-94EA-4AC6-9F95-AC402C795798}" type="pres">
      <dgm:prSet presAssocID="{99852018-3670-4B3A-A747-023C73489835}" presName="parTx" presStyleLbl="revTx" presStyleIdx="1" presStyleCnt="3">
        <dgm:presLayoutVars>
          <dgm:chMax val="0"/>
          <dgm:chPref val="0"/>
        </dgm:presLayoutVars>
      </dgm:prSet>
      <dgm:spPr/>
    </dgm:pt>
    <dgm:pt modelId="{9E475544-9749-4196-BD6D-D6C56BFA2BAB}" type="pres">
      <dgm:prSet presAssocID="{266956EF-6C13-46DA-BAA2-6AD886050887}" presName="sibTrans" presStyleCnt="0"/>
      <dgm:spPr/>
    </dgm:pt>
    <dgm:pt modelId="{06594736-4AA3-4B27-9684-34CB3AC2236A}" type="pres">
      <dgm:prSet presAssocID="{9FDBEBA5-B582-4348-BD5D-B609F13FD389}" presName="compNode" presStyleCnt="0"/>
      <dgm:spPr/>
    </dgm:pt>
    <dgm:pt modelId="{C9923E7D-D1AF-4CD3-8760-02199C5D5E3F}" type="pres">
      <dgm:prSet presAssocID="{9FDBEBA5-B582-4348-BD5D-B609F13FD389}" presName="bgRect" presStyleLbl="bgShp" presStyleIdx="2" presStyleCnt="3"/>
      <dgm:spPr>
        <a:prstGeom prst="round2DiagRect">
          <a:avLst/>
        </a:prstGeom>
      </dgm:spPr>
    </dgm:pt>
    <dgm:pt modelId="{83ADBF87-C37A-45D6-9902-B5E5EBC78BC9}" type="pres">
      <dgm:prSet presAssocID="{9FDBEBA5-B582-4348-BD5D-B609F13FD389}"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Médical"/>
        </a:ext>
      </dgm:extLst>
    </dgm:pt>
    <dgm:pt modelId="{D4773D3E-8A5F-479E-BCAE-28051D8FC3F5}" type="pres">
      <dgm:prSet presAssocID="{9FDBEBA5-B582-4348-BD5D-B609F13FD389}" presName="spaceRect" presStyleCnt="0"/>
      <dgm:spPr/>
    </dgm:pt>
    <dgm:pt modelId="{B7EF9995-BB02-4AF0-B612-10829D76F79C}" type="pres">
      <dgm:prSet presAssocID="{9FDBEBA5-B582-4348-BD5D-B609F13FD389}" presName="parTx" presStyleLbl="revTx" presStyleIdx="2" presStyleCnt="3">
        <dgm:presLayoutVars>
          <dgm:chMax val="0"/>
          <dgm:chPref val="0"/>
        </dgm:presLayoutVars>
      </dgm:prSet>
      <dgm:spPr/>
    </dgm:pt>
  </dgm:ptLst>
  <dgm:cxnLst>
    <dgm:cxn modelId="{B815DF42-90D7-4FE9-B1A5-0AA1DCAEDC14}" type="presOf" srcId="{866F75C1-E371-40A1-A09E-3D57AECCA5E2}" destId="{2CBF611C-BF37-4C92-B65E-78497B2779AB}" srcOrd="0" destOrd="0" presId="urn:microsoft.com/office/officeart/2018/2/layout/IconVerticalSolidList"/>
    <dgm:cxn modelId="{DC6CF244-6F3E-4728-B710-F41312DD3F5A}" srcId="{0947F079-F025-4947-A79B-62ABB801813C}" destId="{99852018-3670-4B3A-A747-023C73489835}" srcOrd="1" destOrd="0" parTransId="{BC661A0D-20FB-4625-BEA9-7071437717C4}" sibTransId="{266956EF-6C13-46DA-BAA2-6AD886050887}"/>
    <dgm:cxn modelId="{E1FB8E52-2F52-4319-91B7-F0D0EAAB1D45}" srcId="{0947F079-F025-4947-A79B-62ABB801813C}" destId="{866F75C1-E371-40A1-A09E-3D57AECCA5E2}" srcOrd="0" destOrd="0" parTransId="{6CA07B85-34EA-46FE-B1AB-ED8DCD5AEA15}" sibTransId="{6BD06932-7993-4B84-ACCC-6E419A4103C4}"/>
    <dgm:cxn modelId="{F8808F58-A723-457B-A285-FBBC5DC1B5A6}" type="presOf" srcId="{99852018-3670-4B3A-A747-023C73489835}" destId="{EEB65601-94EA-4AC6-9F95-AC402C795798}" srcOrd="0" destOrd="0" presId="urn:microsoft.com/office/officeart/2018/2/layout/IconVerticalSolidList"/>
    <dgm:cxn modelId="{CD4E2A5F-1BB2-44AA-A471-A51A7BF0BA3F}" srcId="{0947F079-F025-4947-A79B-62ABB801813C}" destId="{9FDBEBA5-B582-4348-BD5D-B609F13FD389}" srcOrd="2" destOrd="0" parTransId="{470D36D2-0534-48CD-97B5-E4270CC734DA}" sibTransId="{FD75473E-C9A7-41F8-91B3-0E0174B24440}"/>
    <dgm:cxn modelId="{57CE4F6E-0BBD-48A1-9986-05715238B73D}" type="presOf" srcId="{9FDBEBA5-B582-4348-BD5D-B609F13FD389}" destId="{B7EF9995-BB02-4AF0-B612-10829D76F79C}" srcOrd="0" destOrd="0" presId="urn:microsoft.com/office/officeart/2018/2/layout/IconVerticalSolidList"/>
    <dgm:cxn modelId="{77BE5975-AFFA-4386-9651-AC9F2461EF77}" type="presOf" srcId="{0947F079-F025-4947-A79B-62ABB801813C}" destId="{83266FC5-040D-4951-B933-E0BCA51F83AE}" srcOrd="0" destOrd="0" presId="urn:microsoft.com/office/officeart/2018/2/layout/IconVerticalSolidList"/>
    <dgm:cxn modelId="{C8E6EE65-8D40-47A6-84D2-D9C1376C2534}" type="presParOf" srcId="{83266FC5-040D-4951-B933-E0BCA51F83AE}" destId="{02777A02-E462-4286-80BA-F8C4B43E8242}" srcOrd="0" destOrd="0" presId="urn:microsoft.com/office/officeart/2018/2/layout/IconVerticalSolidList"/>
    <dgm:cxn modelId="{8DA94640-52D0-4257-83D7-A8BEACBE3A81}" type="presParOf" srcId="{02777A02-E462-4286-80BA-F8C4B43E8242}" destId="{4D826C42-4336-4B17-9939-5C00DB222804}" srcOrd="0" destOrd="0" presId="urn:microsoft.com/office/officeart/2018/2/layout/IconVerticalSolidList"/>
    <dgm:cxn modelId="{F36E2928-103D-431C-8590-B45FD6145014}" type="presParOf" srcId="{02777A02-E462-4286-80BA-F8C4B43E8242}" destId="{C28F5CF0-81F7-4F5E-9FD0-2BD111D4F56A}" srcOrd="1" destOrd="0" presId="urn:microsoft.com/office/officeart/2018/2/layout/IconVerticalSolidList"/>
    <dgm:cxn modelId="{10B74420-1D28-4A29-8071-3CD682C3F0F4}" type="presParOf" srcId="{02777A02-E462-4286-80BA-F8C4B43E8242}" destId="{1A56F507-BF74-46F5-87F9-C73B9C7D7460}" srcOrd="2" destOrd="0" presId="urn:microsoft.com/office/officeart/2018/2/layout/IconVerticalSolidList"/>
    <dgm:cxn modelId="{62355FA5-4DAC-42B4-98F3-B7B0FF5686A7}" type="presParOf" srcId="{02777A02-E462-4286-80BA-F8C4B43E8242}" destId="{2CBF611C-BF37-4C92-B65E-78497B2779AB}" srcOrd="3" destOrd="0" presId="urn:microsoft.com/office/officeart/2018/2/layout/IconVerticalSolidList"/>
    <dgm:cxn modelId="{FA1168E2-0EE6-4521-AEE1-BC3FDE89C4EC}" type="presParOf" srcId="{83266FC5-040D-4951-B933-E0BCA51F83AE}" destId="{BB524143-938D-400E-977C-E00DC47CF760}" srcOrd="1" destOrd="0" presId="urn:microsoft.com/office/officeart/2018/2/layout/IconVerticalSolidList"/>
    <dgm:cxn modelId="{A9D55701-0644-4E6A-B35A-A59AC5FDDE3C}" type="presParOf" srcId="{83266FC5-040D-4951-B933-E0BCA51F83AE}" destId="{220A9E43-185D-4752-8462-AE9381F53671}" srcOrd="2" destOrd="0" presId="urn:microsoft.com/office/officeart/2018/2/layout/IconVerticalSolidList"/>
    <dgm:cxn modelId="{51C764CC-2BA2-4E8D-94C8-F5E7A75B56B5}" type="presParOf" srcId="{220A9E43-185D-4752-8462-AE9381F53671}" destId="{E6D13303-3875-4C2D-82E0-92936F0BA427}" srcOrd="0" destOrd="0" presId="urn:microsoft.com/office/officeart/2018/2/layout/IconVerticalSolidList"/>
    <dgm:cxn modelId="{F88538E3-F354-496F-8D66-8A3B2D286D23}" type="presParOf" srcId="{220A9E43-185D-4752-8462-AE9381F53671}" destId="{3D99DEAC-9144-4929-8866-144330379C99}" srcOrd="1" destOrd="0" presId="urn:microsoft.com/office/officeart/2018/2/layout/IconVerticalSolidList"/>
    <dgm:cxn modelId="{8FAEE4BC-F8DF-4004-A546-FB5AB00C91C5}" type="presParOf" srcId="{220A9E43-185D-4752-8462-AE9381F53671}" destId="{FC63A977-38E6-495B-97E5-361E861FAADF}" srcOrd="2" destOrd="0" presId="urn:microsoft.com/office/officeart/2018/2/layout/IconVerticalSolidList"/>
    <dgm:cxn modelId="{7CB1DE48-4D92-4534-9C8E-777C36E7E260}" type="presParOf" srcId="{220A9E43-185D-4752-8462-AE9381F53671}" destId="{EEB65601-94EA-4AC6-9F95-AC402C795798}" srcOrd="3" destOrd="0" presId="urn:microsoft.com/office/officeart/2018/2/layout/IconVerticalSolidList"/>
    <dgm:cxn modelId="{EE123975-B0F0-4E79-B5AF-FF932F1528C0}" type="presParOf" srcId="{83266FC5-040D-4951-B933-E0BCA51F83AE}" destId="{9E475544-9749-4196-BD6D-D6C56BFA2BAB}" srcOrd="3" destOrd="0" presId="urn:microsoft.com/office/officeart/2018/2/layout/IconVerticalSolidList"/>
    <dgm:cxn modelId="{CC0E3408-FDAA-499A-8D35-752968D75776}" type="presParOf" srcId="{83266FC5-040D-4951-B933-E0BCA51F83AE}" destId="{06594736-4AA3-4B27-9684-34CB3AC2236A}" srcOrd="4" destOrd="0" presId="urn:microsoft.com/office/officeart/2018/2/layout/IconVerticalSolidList"/>
    <dgm:cxn modelId="{64CFC8D2-FBD3-470C-951A-513A0E9CC42F}" type="presParOf" srcId="{06594736-4AA3-4B27-9684-34CB3AC2236A}" destId="{C9923E7D-D1AF-4CD3-8760-02199C5D5E3F}" srcOrd="0" destOrd="0" presId="urn:microsoft.com/office/officeart/2018/2/layout/IconVerticalSolidList"/>
    <dgm:cxn modelId="{83BBD228-2C18-43CA-905E-0470B9DE722C}" type="presParOf" srcId="{06594736-4AA3-4B27-9684-34CB3AC2236A}" destId="{83ADBF87-C37A-45D6-9902-B5E5EBC78BC9}" srcOrd="1" destOrd="0" presId="urn:microsoft.com/office/officeart/2018/2/layout/IconVerticalSolidList"/>
    <dgm:cxn modelId="{868DDF37-1FDA-4B68-846D-C8AE5C0FA92C}" type="presParOf" srcId="{06594736-4AA3-4B27-9684-34CB3AC2236A}" destId="{D4773D3E-8A5F-479E-BCAE-28051D8FC3F5}" srcOrd="2" destOrd="0" presId="urn:microsoft.com/office/officeart/2018/2/layout/IconVerticalSolidList"/>
    <dgm:cxn modelId="{D957CC4C-4F71-43AB-9773-EAF9DE720755}" type="presParOf" srcId="{06594736-4AA3-4B27-9684-34CB3AC2236A}" destId="{B7EF9995-BB02-4AF0-B612-10829D76F79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54A153-1B55-469F-AEED-B5ED38F06C8D}" type="doc">
      <dgm:prSet loTypeId="urn:microsoft.com/office/officeart/2018/2/layout/IconVerticalSolidList" loCatId="icon" qsTypeId="urn:microsoft.com/office/officeart/2005/8/quickstyle/simple1#2" qsCatId="simple" csTypeId="urn:microsoft.com/office/officeart/2018/5/colors/Iconchunking_neutralicontext_colorful1" csCatId="colorful" phldr="1"/>
      <dgm:spPr/>
      <dgm:t>
        <a:bodyPr/>
        <a:lstStyle/>
        <a:p>
          <a:endParaRPr lang="en-US"/>
        </a:p>
      </dgm:t>
    </dgm:pt>
    <dgm:pt modelId="{06A0AD1F-4194-4963-9AB1-F70D8537B6FC}">
      <dgm:prSet/>
      <dgm:spPr/>
      <dgm:t>
        <a:bodyPr/>
        <a:lstStyle/>
        <a:p>
          <a:r>
            <a:rPr lang="fr-CA"/>
            <a:t>Médicaments complémentaires aux bonnes habitudes de vie</a:t>
          </a:r>
          <a:endParaRPr lang="en-US"/>
        </a:p>
      </dgm:t>
    </dgm:pt>
    <dgm:pt modelId="{B4183446-2F81-4B6D-BF8B-EB901CA294E5}" type="parTrans" cxnId="{882B2413-B4FA-4666-97D5-1B6850F4BEED}">
      <dgm:prSet/>
      <dgm:spPr/>
      <dgm:t>
        <a:bodyPr/>
        <a:lstStyle/>
        <a:p>
          <a:endParaRPr lang="en-US"/>
        </a:p>
      </dgm:t>
    </dgm:pt>
    <dgm:pt modelId="{A4918AF8-0B79-4865-B173-BF46013109F1}" type="sibTrans" cxnId="{882B2413-B4FA-4666-97D5-1B6850F4BEED}">
      <dgm:prSet/>
      <dgm:spPr/>
      <dgm:t>
        <a:bodyPr/>
        <a:lstStyle/>
        <a:p>
          <a:endParaRPr lang="en-US"/>
        </a:p>
      </dgm:t>
    </dgm:pt>
    <dgm:pt modelId="{57309243-A063-4376-96D2-5202BAEF9FA7}">
      <dgm:prSet/>
      <dgm:spPr/>
      <dgm:t>
        <a:bodyPr/>
        <a:lstStyle/>
        <a:p>
          <a:r>
            <a:rPr lang="fr-CA" dirty="0"/>
            <a:t>Les médicaments ne guérissent pas l’hypertension, ils permettent de la maîtriser</a:t>
          </a:r>
          <a:endParaRPr lang="en-US" dirty="0"/>
        </a:p>
      </dgm:t>
    </dgm:pt>
    <dgm:pt modelId="{B166F2C4-A9A8-4CC8-BF26-C0B931D0A79D}" type="parTrans" cxnId="{F63EEB8E-6D6C-441A-B802-B9376F6BF504}">
      <dgm:prSet/>
      <dgm:spPr/>
      <dgm:t>
        <a:bodyPr/>
        <a:lstStyle/>
        <a:p>
          <a:endParaRPr lang="en-US"/>
        </a:p>
      </dgm:t>
    </dgm:pt>
    <dgm:pt modelId="{20BAECCB-A6EE-443D-A552-D45A66340CCF}" type="sibTrans" cxnId="{F63EEB8E-6D6C-441A-B802-B9376F6BF504}">
      <dgm:prSet/>
      <dgm:spPr/>
      <dgm:t>
        <a:bodyPr/>
        <a:lstStyle/>
        <a:p>
          <a:endParaRPr lang="en-US"/>
        </a:p>
      </dgm:t>
    </dgm:pt>
    <dgm:pt modelId="{DAEF9839-B25C-42FB-B1BE-17FAFFE5C84C}">
      <dgm:prSet/>
      <dgm:spPr/>
      <dgm:t>
        <a:bodyPr/>
        <a:lstStyle/>
        <a:p>
          <a:r>
            <a:rPr lang="fr-CA"/>
            <a:t>Il faut être fidèle au traitement pour maintenir une bonne pression artérielle</a:t>
          </a:r>
          <a:endParaRPr lang="en-US"/>
        </a:p>
      </dgm:t>
    </dgm:pt>
    <dgm:pt modelId="{97F1C287-AC71-460B-9AFD-7E0B3942A45D}" type="parTrans" cxnId="{7E15EAC0-7C90-4F6E-BBE5-92EE4896BFEF}">
      <dgm:prSet/>
      <dgm:spPr/>
      <dgm:t>
        <a:bodyPr/>
        <a:lstStyle/>
        <a:p>
          <a:endParaRPr lang="en-US"/>
        </a:p>
      </dgm:t>
    </dgm:pt>
    <dgm:pt modelId="{B470C171-E621-4BE1-93A0-D4B38DFF1196}" type="sibTrans" cxnId="{7E15EAC0-7C90-4F6E-BBE5-92EE4896BFEF}">
      <dgm:prSet/>
      <dgm:spPr/>
      <dgm:t>
        <a:bodyPr/>
        <a:lstStyle/>
        <a:p>
          <a:endParaRPr lang="en-US"/>
        </a:p>
      </dgm:t>
    </dgm:pt>
    <dgm:pt modelId="{9119F08B-0BD5-466C-96BA-5F135D361237}" type="pres">
      <dgm:prSet presAssocID="{2D54A153-1B55-469F-AEED-B5ED38F06C8D}" presName="root" presStyleCnt="0">
        <dgm:presLayoutVars>
          <dgm:dir/>
          <dgm:resizeHandles val="exact"/>
        </dgm:presLayoutVars>
      </dgm:prSet>
      <dgm:spPr/>
    </dgm:pt>
    <dgm:pt modelId="{6900A993-ECFE-4463-A45A-E58FAEB35D5B}" type="pres">
      <dgm:prSet presAssocID="{06A0AD1F-4194-4963-9AB1-F70D8537B6FC}" presName="compNode" presStyleCnt="0"/>
      <dgm:spPr/>
    </dgm:pt>
    <dgm:pt modelId="{944F120F-23E0-46E0-8714-9A99296F7961}" type="pres">
      <dgm:prSet presAssocID="{06A0AD1F-4194-4963-9AB1-F70D8537B6FC}" presName="bgRect" presStyleLbl="bgShp" presStyleIdx="0" presStyleCnt="3" custScaleY="185424"/>
      <dgm:spPr>
        <a:solidFill>
          <a:srgbClr val="50B1CC"/>
        </a:solidFill>
      </dgm:spPr>
    </dgm:pt>
    <dgm:pt modelId="{F25B71F7-04E6-4FDD-8785-A55CEB840CB3}" type="pres">
      <dgm:prSet presAssocID="{06A0AD1F-4194-4963-9AB1-F70D8537B6FC}" presName="iconRect" presStyleLbl="node1" presStyleIdx="0" presStyleCnt="3" custScaleX="202280" custScaleY="20228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Medicine"/>
        </a:ext>
      </dgm:extLst>
    </dgm:pt>
    <dgm:pt modelId="{40BD1425-1131-4A9F-A3E4-4601F29B0801}" type="pres">
      <dgm:prSet presAssocID="{06A0AD1F-4194-4963-9AB1-F70D8537B6FC}" presName="spaceRect" presStyleCnt="0"/>
      <dgm:spPr/>
    </dgm:pt>
    <dgm:pt modelId="{DE693A75-7541-4AF9-B992-6EC6BA5592AA}" type="pres">
      <dgm:prSet presAssocID="{06A0AD1F-4194-4963-9AB1-F70D8537B6FC}" presName="parTx" presStyleLbl="revTx" presStyleIdx="0" presStyleCnt="3">
        <dgm:presLayoutVars>
          <dgm:chMax val="0"/>
          <dgm:chPref val="0"/>
        </dgm:presLayoutVars>
      </dgm:prSet>
      <dgm:spPr/>
    </dgm:pt>
    <dgm:pt modelId="{CDDA4752-C3E4-4DC5-9FB7-202A8D6711EB}" type="pres">
      <dgm:prSet presAssocID="{A4918AF8-0B79-4865-B173-BF46013109F1}" presName="sibTrans" presStyleCnt="0"/>
      <dgm:spPr/>
    </dgm:pt>
    <dgm:pt modelId="{B2F105FD-C771-48DF-BBBD-D3D69337633F}" type="pres">
      <dgm:prSet presAssocID="{57309243-A063-4376-96D2-5202BAEF9FA7}" presName="compNode" presStyleCnt="0"/>
      <dgm:spPr/>
    </dgm:pt>
    <dgm:pt modelId="{6AE01D01-2F90-401B-8B4E-A1D3B7B7AB95}" type="pres">
      <dgm:prSet presAssocID="{57309243-A063-4376-96D2-5202BAEF9FA7}" presName="bgRect" presStyleLbl="bgShp" presStyleIdx="1" presStyleCnt="3" custScaleY="185424"/>
      <dgm:spPr>
        <a:solidFill>
          <a:srgbClr val="EE2E24"/>
        </a:solidFill>
      </dgm:spPr>
    </dgm:pt>
    <dgm:pt modelId="{97999B6D-0889-4B9B-9F35-39D8F56CCC8D}" type="pres">
      <dgm:prSet presAssocID="{57309243-A063-4376-96D2-5202BAEF9FA7}" presName="iconRect" presStyleLbl="node1" presStyleIdx="1" presStyleCnt="3" custScaleX="202280" custScaleY="20228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rgane du cœur"/>
        </a:ext>
      </dgm:extLst>
    </dgm:pt>
    <dgm:pt modelId="{64B6510F-2F96-4367-AA18-E17C2D1F2C58}" type="pres">
      <dgm:prSet presAssocID="{57309243-A063-4376-96D2-5202BAEF9FA7}" presName="spaceRect" presStyleCnt="0"/>
      <dgm:spPr/>
    </dgm:pt>
    <dgm:pt modelId="{212C70B5-557E-40CB-A126-C41BE46C092A}" type="pres">
      <dgm:prSet presAssocID="{57309243-A063-4376-96D2-5202BAEF9FA7}" presName="parTx" presStyleLbl="revTx" presStyleIdx="1" presStyleCnt="3">
        <dgm:presLayoutVars>
          <dgm:chMax val="0"/>
          <dgm:chPref val="0"/>
        </dgm:presLayoutVars>
      </dgm:prSet>
      <dgm:spPr/>
    </dgm:pt>
    <dgm:pt modelId="{3A74E439-2563-4613-B4CD-BF6B060B52C8}" type="pres">
      <dgm:prSet presAssocID="{20BAECCB-A6EE-443D-A552-D45A66340CCF}" presName="sibTrans" presStyleCnt="0"/>
      <dgm:spPr/>
    </dgm:pt>
    <dgm:pt modelId="{493065B2-AD04-4266-879E-3AEBF3EADC5F}" type="pres">
      <dgm:prSet presAssocID="{DAEF9839-B25C-42FB-B1BE-17FAFFE5C84C}" presName="compNode" presStyleCnt="0"/>
      <dgm:spPr/>
    </dgm:pt>
    <dgm:pt modelId="{27D95B23-79C6-4BB0-9ECE-74F84318BA49}" type="pres">
      <dgm:prSet presAssocID="{DAEF9839-B25C-42FB-B1BE-17FAFFE5C84C}" presName="bgRect" presStyleLbl="bgShp" presStyleIdx="2" presStyleCnt="3" custScaleY="185424"/>
      <dgm:spPr/>
    </dgm:pt>
    <dgm:pt modelId="{475AD3E2-0032-4299-B1FE-67AEAD050AD9}" type="pres">
      <dgm:prSet presAssocID="{DAEF9839-B25C-42FB-B1BE-17FAFFE5C84C}" presName="iconRect" presStyleLbl="node1" presStyleIdx="2" presStyleCnt="3" custScaleX="148339" custScaleY="148339"/>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Checkmark"/>
        </a:ext>
      </dgm:extLst>
    </dgm:pt>
    <dgm:pt modelId="{DEAB9D1A-DF22-44C7-9567-33F1A2E346AA}" type="pres">
      <dgm:prSet presAssocID="{DAEF9839-B25C-42FB-B1BE-17FAFFE5C84C}" presName="spaceRect" presStyleCnt="0"/>
      <dgm:spPr/>
    </dgm:pt>
    <dgm:pt modelId="{E37F6ACB-DC27-425A-AD00-EB8253C71412}" type="pres">
      <dgm:prSet presAssocID="{DAEF9839-B25C-42FB-B1BE-17FAFFE5C84C}" presName="parTx" presStyleLbl="revTx" presStyleIdx="2" presStyleCnt="3">
        <dgm:presLayoutVars>
          <dgm:chMax val="0"/>
          <dgm:chPref val="0"/>
        </dgm:presLayoutVars>
      </dgm:prSet>
      <dgm:spPr/>
    </dgm:pt>
  </dgm:ptLst>
  <dgm:cxnLst>
    <dgm:cxn modelId="{882B2413-B4FA-4666-97D5-1B6850F4BEED}" srcId="{2D54A153-1B55-469F-AEED-B5ED38F06C8D}" destId="{06A0AD1F-4194-4963-9AB1-F70D8537B6FC}" srcOrd="0" destOrd="0" parTransId="{B4183446-2F81-4B6D-BF8B-EB901CA294E5}" sibTransId="{A4918AF8-0B79-4865-B173-BF46013109F1}"/>
    <dgm:cxn modelId="{BFD51461-BC27-42DE-ACD1-4D00521E66D4}" type="presOf" srcId="{2D54A153-1B55-469F-AEED-B5ED38F06C8D}" destId="{9119F08B-0BD5-466C-96BA-5F135D361237}" srcOrd="0" destOrd="0" presId="urn:microsoft.com/office/officeart/2018/2/layout/IconVerticalSolidList"/>
    <dgm:cxn modelId="{6015CD7D-C0FE-4FD9-B44D-7CA5A8277243}" type="presOf" srcId="{06A0AD1F-4194-4963-9AB1-F70D8537B6FC}" destId="{DE693A75-7541-4AF9-B992-6EC6BA5592AA}" srcOrd="0" destOrd="0" presId="urn:microsoft.com/office/officeart/2018/2/layout/IconVerticalSolidList"/>
    <dgm:cxn modelId="{F63EEB8E-6D6C-441A-B802-B9376F6BF504}" srcId="{2D54A153-1B55-469F-AEED-B5ED38F06C8D}" destId="{57309243-A063-4376-96D2-5202BAEF9FA7}" srcOrd="1" destOrd="0" parTransId="{B166F2C4-A9A8-4CC8-BF26-C0B931D0A79D}" sibTransId="{20BAECCB-A6EE-443D-A552-D45A66340CCF}"/>
    <dgm:cxn modelId="{52031393-A4E6-47D7-9B08-ED1F66ED5653}" type="presOf" srcId="{57309243-A063-4376-96D2-5202BAEF9FA7}" destId="{212C70B5-557E-40CB-A126-C41BE46C092A}" srcOrd="0" destOrd="0" presId="urn:microsoft.com/office/officeart/2018/2/layout/IconVerticalSolidList"/>
    <dgm:cxn modelId="{43667A9E-0CD1-4E71-9797-2CBBFF65D80C}" type="presOf" srcId="{DAEF9839-B25C-42FB-B1BE-17FAFFE5C84C}" destId="{E37F6ACB-DC27-425A-AD00-EB8253C71412}" srcOrd="0" destOrd="0" presId="urn:microsoft.com/office/officeart/2018/2/layout/IconVerticalSolidList"/>
    <dgm:cxn modelId="{7E15EAC0-7C90-4F6E-BBE5-92EE4896BFEF}" srcId="{2D54A153-1B55-469F-AEED-B5ED38F06C8D}" destId="{DAEF9839-B25C-42FB-B1BE-17FAFFE5C84C}" srcOrd="2" destOrd="0" parTransId="{97F1C287-AC71-460B-9AFD-7E0B3942A45D}" sibTransId="{B470C171-E621-4BE1-93A0-D4B38DFF1196}"/>
    <dgm:cxn modelId="{330D8362-80F0-4492-95F7-FF599E0FFC58}" type="presParOf" srcId="{9119F08B-0BD5-466C-96BA-5F135D361237}" destId="{6900A993-ECFE-4463-A45A-E58FAEB35D5B}" srcOrd="0" destOrd="0" presId="urn:microsoft.com/office/officeart/2018/2/layout/IconVerticalSolidList"/>
    <dgm:cxn modelId="{5E97999D-B073-47DB-B950-E045EC9C2680}" type="presParOf" srcId="{6900A993-ECFE-4463-A45A-E58FAEB35D5B}" destId="{944F120F-23E0-46E0-8714-9A99296F7961}" srcOrd="0" destOrd="0" presId="urn:microsoft.com/office/officeart/2018/2/layout/IconVerticalSolidList"/>
    <dgm:cxn modelId="{D322E434-F054-40CB-AB08-14F890F6A0D4}" type="presParOf" srcId="{6900A993-ECFE-4463-A45A-E58FAEB35D5B}" destId="{F25B71F7-04E6-4FDD-8785-A55CEB840CB3}" srcOrd="1" destOrd="0" presId="urn:microsoft.com/office/officeart/2018/2/layout/IconVerticalSolidList"/>
    <dgm:cxn modelId="{454192D3-DC11-4C76-A370-02D285DF77DA}" type="presParOf" srcId="{6900A993-ECFE-4463-A45A-E58FAEB35D5B}" destId="{40BD1425-1131-4A9F-A3E4-4601F29B0801}" srcOrd="2" destOrd="0" presId="urn:microsoft.com/office/officeart/2018/2/layout/IconVerticalSolidList"/>
    <dgm:cxn modelId="{B3785E02-178E-4793-97AB-07FE1E4F0132}" type="presParOf" srcId="{6900A993-ECFE-4463-A45A-E58FAEB35D5B}" destId="{DE693A75-7541-4AF9-B992-6EC6BA5592AA}" srcOrd="3" destOrd="0" presId="urn:microsoft.com/office/officeart/2018/2/layout/IconVerticalSolidList"/>
    <dgm:cxn modelId="{7A80CC5D-912F-415D-85B7-6F687FAFD7C8}" type="presParOf" srcId="{9119F08B-0BD5-466C-96BA-5F135D361237}" destId="{CDDA4752-C3E4-4DC5-9FB7-202A8D6711EB}" srcOrd="1" destOrd="0" presId="urn:microsoft.com/office/officeart/2018/2/layout/IconVerticalSolidList"/>
    <dgm:cxn modelId="{4FFD8088-65C8-4F33-B0C5-E95E9092D937}" type="presParOf" srcId="{9119F08B-0BD5-466C-96BA-5F135D361237}" destId="{B2F105FD-C771-48DF-BBBD-D3D69337633F}" srcOrd="2" destOrd="0" presId="urn:microsoft.com/office/officeart/2018/2/layout/IconVerticalSolidList"/>
    <dgm:cxn modelId="{90788CC4-0F4E-4BBB-A320-EB4EC864815F}" type="presParOf" srcId="{B2F105FD-C771-48DF-BBBD-D3D69337633F}" destId="{6AE01D01-2F90-401B-8B4E-A1D3B7B7AB95}" srcOrd="0" destOrd="0" presId="urn:microsoft.com/office/officeart/2018/2/layout/IconVerticalSolidList"/>
    <dgm:cxn modelId="{68BFF2AA-005E-4993-BE23-CBE6957E229C}" type="presParOf" srcId="{B2F105FD-C771-48DF-BBBD-D3D69337633F}" destId="{97999B6D-0889-4B9B-9F35-39D8F56CCC8D}" srcOrd="1" destOrd="0" presId="urn:microsoft.com/office/officeart/2018/2/layout/IconVerticalSolidList"/>
    <dgm:cxn modelId="{0111848A-1CB1-4457-B8E3-7A32295DA053}" type="presParOf" srcId="{B2F105FD-C771-48DF-BBBD-D3D69337633F}" destId="{64B6510F-2F96-4367-AA18-E17C2D1F2C58}" srcOrd="2" destOrd="0" presId="urn:microsoft.com/office/officeart/2018/2/layout/IconVerticalSolidList"/>
    <dgm:cxn modelId="{30CE4307-EF10-48BF-8231-09FEDB4E4B12}" type="presParOf" srcId="{B2F105FD-C771-48DF-BBBD-D3D69337633F}" destId="{212C70B5-557E-40CB-A126-C41BE46C092A}" srcOrd="3" destOrd="0" presId="urn:microsoft.com/office/officeart/2018/2/layout/IconVerticalSolidList"/>
    <dgm:cxn modelId="{7564349D-0FD7-4E6D-8927-A3BE29B83881}" type="presParOf" srcId="{9119F08B-0BD5-466C-96BA-5F135D361237}" destId="{3A74E439-2563-4613-B4CD-BF6B060B52C8}" srcOrd="3" destOrd="0" presId="urn:microsoft.com/office/officeart/2018/2/layout/IconVerticalSolidList"/>
    <dgm:cxn modelId="{42689BCD-E3F9-489B-98A0-2D4A52741636}" type="presParOf" srcId="{9119F08B-0BD5-466C-96BA-5F135D361237}" destId="{493065B2-AD04-4266-879E-3AEBF3EADC5F}" srcOrd="4" destOrd="0" presId="urn:microsoft.com/office/officeart/2018/2/layout/IconVerticalSolidList"/>
    <dgm:cxn modelId="{EAA949E2-EDEE-44C1-A041-FAAA359583DB}" type="presParOf" srcId="{493065B2-AD04-4266-879E-3AEBF3EADC5F}" destId="{27D95B23-79C6-4BB0-9ECE-74F84318BA49}" srcOrd="0" destOrd="0" presId="urn:microsoft.com/office/officeart/2018/2/layout/IconVerticalSolidList"/>
    <dgm:cxn modelId="{A31AEBCD-C3AF-4A2B-928F-BE4C79579711}" type="presParOf" srcId="{493065B2-AD04-4266-879E-3AEBF3EADC5F}" destId="{475AD3E2-0032-4299-B1FE-67AEAD050AD9}" srcOrd="1" destOrd="0" presId="urn:microsoft.com/office/officeart/2018/2/layout/IconVerticalSolidList"/>
    <dgm:cxn modelId="{610B9324-CA8D-4E0F-9F1E-AE58FB94A86F}" type="presParOf" srcId="{493065B2-AD04-4266-879E-3AEBF3EADC5F}" destId="{DEAB9D1A-DF22-44C7-9567-33F1A2E346AA}" srcOrd="2" destOrd="0" presId="urn:microsoft.com/office/officeart/2018/2/layout/IconVerticalSolidList"/>
    <dgm:cxn modelId="{B5E090FE-2466-43FF-BBC1-3D62C0C43901}" type="presParOf" srcId="{493065B2-AD04-4266-879E-3AEBF3EADC5F}" destId="{E37F6ACB-DC27-425A-AD00-EB8253C7141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26C42-4336-4B17-9939-5C00DB222804}">
      <dsp:nvSpPr>
        <dsp:cNvPr id="0" name=""/>
        <dsp:cNvSpPr/>
      </dsp:nvSpPr>
      <dsp:spPr>
        <a:xfrm>
          <a:off x="0" y="531"/>
          <a:ext cx="7903790" cy="1242935"/>
        </a:xfrm>
        <a:prstGeom prst="round2DiagRect">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8F5CF0-81F7-4F5E-9FD0-2BD111D4F56A}">
      <dsp:nvSpPr>
        <dsp:cNvPr id="0" name=""/>
        <dsp:cNvSpPr/>
      </dsp:nvSpPr>
      <dsp:spPr>
        <a:xfrm>
          <a:off x="375988" y="28019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BF611C-BF37-4C92-B65E-78497B2779AB}">
      <dsp:nvSpPr>
        <dsp:cNvPr id="0" name=""/>
        <dsp:cNvSpPr/>
      </dsp:nvSpPr>
      <dsp:spPr>
        <a:xfrm>
          <a:off x="1435590" y="531"/>
          <a:ext cx="646819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fr-CA" sz="2100" kern="1200" dirty="0"/>
            <a:t>L’hypertension artérielle est un </a:t>
          </a:r>
          <a:br>
            <a:rPr lang="fr-CA" sz="2100" kern="1200" dirty="0"/>
          </a:br>
          <a:r>
            <a:rPr lang="fr-CA" sz="2100" b="1" kern="1200" dirty="0">
              <a:solidFill>
                <a:srgbClr val="EE2E24"/>
              </a:solidFill>
            </a:rPr>
            <a:t>facteur de risque </a:t>
          </a:r>
          <a:r>
            <a:rPr lang="fr-CA" sz="2100" kern="1200" dirty="0"/>
            <a:t>majeur de </a:t>
          </a:r>
          <a:r>
            <a:rPr lang="fr-CA" sz="2100" b="1" kern="1200" dirty="0">
              <a:solidFill>
                <a:srgbClr val="EE2E24"/>
              </a:solidFill>
            </a:rPr>
            <a:t>maladies cardiovasculaires</a:t>
          </a:r>
          <a:endParaRPr lang="en-US" sz="2100" b="1" kern="1200" dirty="0">
            <a:solidFill>
              <a:srgbClr val="EE2E24"/>
            </a:solidFill>
          </a:endParaRPr>
        </a:p>
      </dsp:txBody>
      <dsp:txXfrm>
        <a:off x="1435590" y="531"/>
        <a:ext cx="6468199" cy="1242935"/>
      </dsp:txXfrm>
    </dsp:sp>
    <dsp:sp modelId="{E6D13303-3875-4C2D-82E0-92936F0BA427}">
      <dsp:nvSpPr>
        <dsp:cNvPr id="0" name=""/>
        <dsp:cNvSpPr/>
      </dsp:nvSpPr>
      <dsp:spPr>
        <a:xfrm>
          <a:off x="0" y="1554201"/>
          <a:ext cx="7903790" cy="1242935"/>
        </a:xfrm>
        <a:prstGeom prst="round2DiagRect">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99DEAC-9144-4929-8866-144330379C99}">
      <dsp:nvSpPr>
        <dsp:cNvPr id="0" name=""/>
        <dsp:cNvSpPr/>
      </dsp:nvSpPr>
      <dsp:spPr>
        <a:xfrm>
          <a:off x="375988" y="183386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65601-94EA-4AC6-9F95-AC402C795798}">
      <dsp:nvSpPr>
        <dsp:cNvPr id="0" name=""/>
        <dsp:cNvSpPr/>
      </dsp:nvSpPr>
      <dsp:spPr>
        <a:xfrm>
          <a:off x="1435590" y="1554201"/>
          <a:ext cx="646819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fr-CA" sz="2100" kern="1200" dirty="0"/>
            <a:t>Les maladies cardiovasculaires constituent </a:t>
          </a:r>
          <a:br>
            <a:rPr lang="fr-CA" sz="2100" kern="1200" dirty="0"/>
          </a:br>
          <a:r>
            <a:rPr lang="fr-CA" sz="2100" kern="1200" dirty="0"/>
            <a:t>une des </a:t>
          </a:r>
          <a:r>
            <a:rPr lang="fr-CA" sz="2100" b="1" kern="1200" dirty="0">
              <a:solidFill>
                <a:srgbClr val="EE2E24"/>
              </a:solidFill>
            </a:rPr>
            <a:t>principales causes de décès </a:t>
          </a:r>
          <a:r>
            <a:rPr lang="fr-CA" sz="2100" kern="1200" dirty="0"/>
            <a:t>en Amérique du Nord </a:t>
          </a:r>
          <a:endParaRPr lang="en-US" sz="2100" kern="1200" dirty="0"/>
        </a:p>
      </dsp:txBody>
      <dsp:txXfrm>
        <a:off x="1435590" y="1554201"/>
        <a:ext cx="6468199" cy="1242935"/>
      </dsp:txXfrm>
    </dsp:sp>
    <dsp:sp modelId="{C9923E7D-D1AF-4CD3-8760-02199C5D5E3F}">
      <dsp:nvSpPr>
        <dsp:cNvPr id="0" name=""/>
        <dsp:cNvSpPr/>
      </dsp:nvSpPr>
      <dsp:spPr>
        <a:xfrm>
          <a:off x="0" y="3107870"/>
          <a:ext cx="7903790" cy="1242935"/>
        </a:xfrm>
        <a:prstGeom prst="round2DiagRect">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ADBF87-C37A-45D6-9902-B5E5EBC78BC9}">
      <dsp:nvSpPr>
        <dsp:cNvPr id="0" name=""/>
        <dsp:cNvSpPr/>
      </dsp:nvSpPr>
      <dsp:spPr>
        <a:xfrm>
          <a:off x="375988" y="3387531"/>
          <a:ext cx="683614" cy="68361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EF9995-BB02-4AF0-B612-10829D76F79C}">
      <dsp:nvSpPr>
        <dsp:cNvPr id="0" name=""/>
        <dsp:cNvSpPr/>
      </dsp:nvSpPr>
      <dsp:spPr>
        <a:xfrm>
          <a:off x="1435590" y="3107870"/>
          <a:ext cx="646819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933450">
            <a:lnSpc>
              <a:spcPct val="100000"/>
            </a:lnSpc>
            <a:spcBef>
              <a:spcPct val="0"/>
            </a:spcBef>
            <a:spcAft>
              <a:spcPct val="35000"/>
            </a:spcAft>
            <a:buNone/>
          </a:pPr>
          <a:r>
            <a:rPr lang="fr-CA" sz="2100" b="1" kern="1200" dirty="0">
              <a:solidFill>
                <a:srgbClr val="EE2E24"/>
              </a:solidFill>
            </a:rPr>
            <a:t>75 % des patients hypertendus </a:t>
          </a:r>
          <a:r>
            <a:rPr lang="fr-CA" sz="2100" kern="1200" dirty="0"/>
            <a:t>présentent </a:t>
          </a:r>
          <a:br>
            <a:rPr lang="fr-CA" sz="2100" kern="1200" dirty="0"/>
          </a:br>
          <a:r>
            <a:rPr lang="fr-CA" sz="2100" kern="1200" dirty="0"/>
            <a:t>un autre facteur de risque de maladies cardiovasculaires </a:t>
          </a:r>
          <a:br>
            <a:rPr lang="fr-CA" sz="2100" kern="1200" dirty="0"/>
          </a:br>
          <a:r>
            <a:rPr lang="fr-CA" sz="2100" kern="1200" dirty="0"/>
            <a:t>(ex. : diabète, cholestérol)</a:t>
          </a:r>
          <a:endParaRPr lang="en-US" sz="2100" kern="1200" dirty="0"/>
        </a:p>
      </dsp:txBody>
      <dsp:txXfrm>
        <a:off x="1435590" y="3107870"/>
        <a:ext cx="646819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F120F-23E0-46E0-8714-9A99296F7961}">
      <dsp:nvSpPr>
        <dsp:cNvPr id="0" name=""/>
        <dsp:cNvSpPr/>
      </dsp:nvSpPr>
      <dsp:spPr>
        <a:xfrm>
          <a:off x="0" y="18"/>
          <a:ext cx="4885203" cy="1800004"/>
        </a:xfrm>
        <a:prstGeom prst="roundRect">
          <a:avLst>
            <a:gd name="adj" fmla="val 10000"/>
          </a:avLst>
        </a:prstGeom>
        <a:solidFill>
          <a:srgbClr val="50B1CC"/>
        </a:solidFill>
        <a:ln>
          <a:noFill/>
        </a:ln>
        <a:effectLst/>
      </dsp:spPr>
      <dsp:style>
        <a:lnRef idx="0">
          <a:scrgbClr r="0" g="0" b="0"/>
        </a:lnRef>
        <a:fillRef idx="1">
          <a:scrgbClr r="0" g="0" b="0"/>
        </a:fillRef>
        <a:effectRef idx="0">
          <a:scrgbClr r="0" g="0" b="0"/>
        </a:effectRef>
        <a:fontRef idx="minor"/>
      </dsp:style>
    </dsp:sp>
    <dsp:sp modelId="{F25B71F7-04E6-4FDD-8785-A55CEB840CB3}">
      <dsp:nvSpPr>
        <dsp:cNvPr id="0" name=""/>
        <dsp:cNvSpPr/>
      </dsp:nvSpPr>
      <dsp:spPr>
        <a:xfrm>
          <a:off x="20609" y="360021"/>
          <a:ext cx="1079998" cy="10799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693A75-7541-4AF9-B992-6EC6BA5592AA}">
      <dsp:nvSpPr>
        <dsp:cNvPr id="0" name=""/>
        <dsp:cNvSpPr/>
      </dsp:nvSpPr>
      <dsp:spPr>
        <a:xfrm>
          <a:off x="1121216" y="414645"/>
          <a:ext cx="3763986" cy="97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738" tIns="102738" rIns="102738" bIns="102738" numCol="1" spcCol="1270" anchor="ctr" anchorCtr="0">
          <a:noAutofit/>
        </a:bodyPr>
        <a:lstStyle/>
        <a:p>
          <a:pPr marL="0" lvl="0" indent="0" algn="l" defTabSz="800100">
            <a:lnSpc>
              <a:spcPct val="90000"/>
            </a:lnSpc>
            <a:spcBef>
              <a:spcPct val="0"/>
            </a:spcBef>
            <a:spcAft>
              <a:spcPct val="35000"/>
            </a:spcAft>
            <a:buNone/>
          </a:pPr>
          <a:r>
            <a:rPr lang="fr-CA" sz="1800" kern="1200"/>
            <a:t>Médicaments complémentaires aux bonnes habitudes de vie</a:t>
          </a:r>
          <a:endParaRPr lang="en-US" sz="1800" kern="1200"/>
        </a:p>
      </dsp:txBody>
      <dsp:txXfrm>
        <a:off x="1121216" y="414645"/>
        <a:ext cx="3763986" cy="970750"/>
      </dsp:txXfrm>
    </dsp:sp>
    <dsp:sp modelId="{6AE01D01-2F90-401B-8B4E-A1D3B7B7AB95}">
      <dsp:nvSpPr>
        <dsp:cNvPr id="0" name=""/>
        <dsp:cNvSpPr/>
      </dsp:nvSpPr>
      <dsp:spPr>
        <a:xfrm>
          <a:off x="0" y="2042710"/>
          <a:ext cx="4885203" cy="1800004"/>
        </a:xfrm>
        <a:prstGeom prst="roundRect">
          <a:avLst>
            <a:gd name="adj" fmla="val 10000"/>
          </a:avLst>
        </a:prstGeom>
        <a:solidFill>
          <a:srgbClr val="EE2E24"/>
        </a:solidFill>
        <a:ln>
          <a:noFill/>
        </a:ln>
        <a:effectLst/>
      </dsp:spPr>
      <dsp:style>
        <a:lnRef idx="0">
          <a:scrgbClr r="0" g="0" b="0"/>
        </a:lnRef>
        <a:fillRef idx="1">
          <a:scrgbClr r="0" g="0" b="0"/>
        </a:fillRef>
        <a:effectRef idx="0">
          <a:scrgbClr r="0" g="0" b="0"/>
        </a:effectRef>
        <a:fontRef idx="minor"/>
      </dsp:style>
    </dsp:sp>
    <dsp:sp modelId="{97999B6D-0889-4B9B-9F35-39D8F56CCC8D}">
      <dsp:nvSpPr>
        <dsp:cNvPr id="0" name=""/>
        <dsp:cNvSpPr/>
      </dsp:nvSpPr>
      <dsp:spPr>
        <a:xfrm>
          <a:off x="20609" y="2402713"/>
          <a:ext cx="1079998" cy="10799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2C70B5-557E-40CB-A126-C41BE46C092A}">
      <dsp:nvSpPr>
        <dsp:cNvPr id="0" name=""/>
        <dsp:cNvSpPr/>
      </dsp:nvSpPr>
      <dsp:spPr>
        <a:xfrm>
          <a:off x="1121216" y="2457337"/>
          <a:ext cx="3763986" cy="97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738" tIns="102738" rIns="102738" bIns="102738" numCol="1" spcCol="1270" anchor="ctr" anchorCtr="0">
          <a:noAutofit/>
        </a:bodyPr>
        <a:lstStyle/>
        <a:p>
          <a:pPr marL="0" lvl="0" indent="0" algn="l" defTabSz="800100">
            <a:lnSpc>
              <a:spcPct val="90000"/>
            </a:lnSpc>
            <a:spcBef>
              <a:spcPct val="0"/>
            </a:spcBef>
            <a:spcAft>
              <a:spcPct val="35000"/>
            </a:spcAft>
            <a:buNone/>
          </a:pPr>
          <a:r>
            <a:rPr lang="fr-CA" sz="1800" kern="1200" dirty="0"/>
            <a:t>Les médicaments ne guérissent pas l’hypertension, ils permettent de la maîtriser</a:t>
          </a:r>
          <a:endParaRPr lang="en-US" sz="1800" kern="1200" dirty="0"/>
        </a:p>
      </dsp:txBody>
      <dsp:txXfrm>
        <a:off x="1121216" y="2457337"/>
        <a:ext cx="3763986" cy="970750"/>
      </dsp:txXfrm>
    </dsp:sp>
    <dsp:sp modelId="{27D95B23-79C6-4BB0-9ECE-74F84318BA49}">
      <dsp:nvSpPr>
        <dsp:cNvPr id="0" name=""/>
        <dsp:cNvSpPr/>
      </dsp:nvSpPr>
      <dsp:spPr>
        <a:xfrm>
          <a:off x="0" y="4085402"/>
          <a:ext cx="4885203" cy="180000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5AD3E2-0032-4299-B1FE-67AEAD050AD9}">
      <dsp:nvSpPr>
        <dsp:cNvPr id="0" name=""/>
        <dsp:cNvSpPr/>
      </dsp:nvSpPr>
      <dsp:spPr>
        <a:xfrm>
          <a:off x="164607" y="4589404"/>
          <a:ext cx="792000" cy="79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37F6ACB-DC27-425A-AD00-EB8253C71412}">
      <dsp:nvSpPr>
        <dsp:cNvPr id="0" name=""/>
        <dsp:cNvSpPr/>
      </dsp:nvSpPr>
      <dsp:spPr>
        <a:xfrm>
          <a:off x="1121216" y="4500029"/>
          <a:ext cx="3763986" cy="97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738" tIns="102738" rIns="102738" bIns="102738" numCol="1" spcCol="1270" anchor="ctr" anchorCtr="0">
          <a:noAutofit/>
        </a:bodyPr>
        <a:lstStyle/>
        <a:p>
          <a:pPr marL="0" lvl="0" indent="0" algn="l" defTabSz="800100">
            <a:lnSpc>
              <a:spcPct val="90000"/>
            </a:lnSpc>
            <a:spcBef>
              <a:spcPct val="0"/>
            </a:spcBef>
            <a:spcAft>
              <a:spcPct val="35000"/>
            </a:spcAft>
            <a:buNone/>
          </a:pPr>
          <a:r>
            <a:rPr lang="fr-CA" sz="1800" kern="1200"/>
            <a:t>Il faut être fidèle au traitement pour maintenir une bonne pression artérielle</a:t>
          </a:r>
          <a:endParaRPr lang="en-US" sz="1800" kern="1200"/>
        </a:p>
      </dsp:txBody>
      <dsp:txXfrm>
        <a:off x="1121216" y="4500029"/>
        <a:ext cx="3763986" cy="97075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79B6DECE-B7E2-4233-9466-F21C39965463}"/>
              </a:ext>
            </a:extLst>
          </p:cNvPr>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CA"/>
          </a:p>
        </p:txBody>
      </p:sp>
      <p:sp>
        <p:nvSpPr>
          <p:cNvPr id="3" name="Espace réservé de la date 2">
            <a:extLst>
              <a:ext uri="{FF2B5EF4-FFF2-40B4-BE49-F238E27FC236}">
                <a16:creationId xmlns:a16="http://schemas.microsoft.com/office/drawing/2014/main" id="{55166313-FC01-429E-9A88-DBB1AB4D02DB}"/>
              </a:ext>
            </a:extLst>
          </p:cNvPr>
          <p:cNvSpPr>
            <a:spLocks noGrp="1"/>
          </p:cNvSpPr>
          <p:nvPr>
            <p:ph type="dt" sz="quarter" idx="1"/>
          </p:nvPr>
        </p:nvSpPr>
        <p:spPr>
          <a:xfrm>
            <a:off x="3956050" y="0"/>
            <a:ext cx="3027363" cy="465138"/>
          </a:xfrm>
          <a:prstGeom prst="rect">
            <a:avLst/>
          </a:prstGeom>
        </p:spPr>
        <p:txBody>
          <a:bodyPr vert="horz" lIns="91440" tIns="45720" rIns="91440" bIns="45720" rtlCol="0"/>
          <a:lstStyle>
            <a:lvl1pPr algn="r">
              <a:defRPr sz="1200"/>
            </a:lvl1pPr>
          </a:lstStyle>
          <a:p>
            <a:fld id="{DF487461-B506-4297-BD85-C9640796E045}" type="datetimeFigureOut">
              <a:rPr lang="en-CA" smtClean="0"/>
              <a:t>2026-08-16</a:t>
            </a:fld>
            <a:endParaRPr lang="en-CA"/>
          </a:p>
        </p:txBody>
      </p:sp>
      <p:sp>
        <p:nvSpPr>
          <p:cNvPr id="4" name="Espace réservé du pied de page 3">
            <a:extLst>
              <a:ext uri="{FF2B5EF4-FFF2-40B4-BE49-F238E27FC236}">
                <a16:creationId xmlns:a16="http://schemas.microsoft.com/office/drawing/2014/main" id="{A08C10F9-13E3-453F-A1D9-26AE1C17BE57}"/>
              </a:ext>
            </a:extLst>
          </p:cNvPr>
          <p:cNvSpPr>
            <a:spLocks noGrp="1"/>
          </p:cNvSpPr>
          <p:nvPr>
            <p:ph type="ftr" sz="quarter" idx="2"/>
          </p:nvPr>
        </p:nvSpPr>
        <p:spPr>
          <a:xfrm>
            <a:off x="0" y="8818563"/>
            <a:ext cx="3027363" cy="465137"/>
          </a:xfrm>
          <a:prstGeom prst="rect">
            <a:avLst/>
          </a:prstGeom>
        </p:spPr>
        <p:txBody>
          <a:bodyPr vert="horz" lIns="91440" tIns="45720" rIns="91440" bIns="45720" rtlCol="0" anchor="b"/>
          <a:lstStyle>
            <a:lvl1pPr algn="l">
              <a:defRPr sz="1200"/>
            </a:lvl1pPr>
          </a:lstStyle>
          <a:p>
            <a:endParaRPr lang="en-CA"/>
          </a:p>
        </p:txBody>
      </p:sp>
      <p:sp>
        <p:nvSpPr>
          <p:cNvPr id="5" name="Espace réservé du numéro de diapositive 4">
            <a:extLst>
              <a:ext uri="{FF2B5EF4-FFF2-40B4-BE49-F238E27FC236}">
                <a16:creationId xmlns:a16="http://schemas.microsoft.com/office/drawing/2014/main" id="{AD2BD47D-0AFD-46F5-A449-78B8CE051F0F}"/>
              </a:ext>
            </a:extLst>
          </p:cNvPr>
          <p:cNvSpPr>
            <a:spLocks noGrp="1"/>
          </p:cNvSpPr>
          <p:nvPr>
            <p:ph type="sldNum" sz="quarter" idx="3"/>
          </p:nvPr>
        </p:nvSpPr>
        <p:spPr>
          <a:xfrm>
            <a:off x="3956050" y="8818563"/>
            <a:ext cx="3027363" cy="465137"/>
          </a:xfrm>
          <a:prstGeom prst="rect">
            <a:avLst/>
          </a:prstGeom>
        </p:spPr>
        <p:txBody>
          <a:bodyPr vert="horz" lIns="91440" tIns="45720" rIns="91440" bIns="45720" rtlCol="0" anchor="b"/>
          <a:lstStyle>
            <a:lvl1pPr algn="r">
              <a:defRPr sz="1200"/>
            </a:lvl1pPr>
          </a:lstStyle>
          <a:p>
            <a:fld id="{9C9C2EB6-280C-4F18-A2AC-D7B02DA5D345}" type="slidenum">
              <a:rPr lang="en-CA" smtClean="0"/>
              <a:t>‹n°›</a:t>
            </a:fld>
            <a:endParaRPr lang="en-CA"/>
          </a:p>
        </p:txBody>
      </p:sp>
    </p:spTree>
    <p:extLst>
      <p:ext uri="{BB962C8B-B14F-4D97-AF65-F5344CB8AC3E}">
        <p14:creationId xmlns:p14="http://schemas.microsoft.com/office/powerpoint/2010/main" val="79784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830" tIns="46415" rIns="92830" bIns="46415" rtlCol="0"/>
          <a:lstStyle>
            <a:lvl1pPr algn="l">
              <a:defRPr sz="1200"/>
            </a:lvl1pPr>
          </a:lstStyle>
          <a:p>
            <a:endParaRPr lang="en-CA"/>
          </a:p>
        </p:txBody>
      </p:sp>
      <p:sp>
        <p:nvSpPr>
          <p:cNvPr id="3" name="Date Placeholder 2"/>
          <p:cNvSpPr>
            <a:spLocks noGrp="1"/>
          </p:cNvSpPr>
          <p:nvPr>
            <p:ph type="dt" idx="1"/>
          </p:nvPr>
        </p:nvSpPr>
        <p:spPr>
          <a:xfrm>
            <a:off x="3956551" y="0"/>
            <a:ext cx="3026833" cy="464185"/>
          </a:xfrm>
          <a:prstGeom prst="rect">
            <a:avLst/>
          </a:prstGeom>
        </p:spPr>
        <p:txBody>
          <a:bodyPr vert="horz" lIns="92830" tIns="46415" rIns="92830" bIns="46415" rtlCol="0"/>
          <a:lstStyle>
            <a:lvl1pPr algn="r">
              <a:defRPr sz="1200"/>
            </a:lvl1pPr>
          </a:lstStyle>
          <a:p>
            <a:fld id="{93DC3590-0647-4783-B6A9-CF6A20FE1BAC}" type="datetimeFigureOut">
              <a:rPr lang="en-CA" smtClean="0"/>
              <a:pPr/>
              <a:t>2026-08-16</a:t>
            </a:fld>
            <a:endParaRPr lang="en-CA"/>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2830" tIns="46415" rIns="92830" bIns="46415" rtlCol="0" anchor="ctr"/>
          <a:lstStyle/>
          <a:p>
            <a:endParaRPr lang="en-CA"/>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17904"/>
            <a:ext cx="3026833" cy="464185"/>
          </a:xfrm>
          <a:prstGeom prst="rect">
            <a:avLst/>
          </a:prstGeom>
        </p:spPr>
        <p:txBody>
          <a:bodyPr vert="horz" lIns="92830" tIns="46415" rIns="92830" bIns="46415" rtlCol="0" anchor="b"/>
          <a:lstStyle>
            <a:lvl1pPr algn="l">
              <a:defRPr sz="1200"/>
            </a:lvl1pPr>
          </a:lstStyle>
          <a:p>
            <a:endParaRPr lang="en-CA"/>
          </a:p>
        </p:txBody>
      </p:sp>
      <p:sp>
        <p:nvSpPr>
          <p:cNvPr id="7" name="Slide Number Placeholder 6"/>
          <p:cNvSpPr>
            <a:spLocks noGrp="1"/>
          </p:cNvSpPr>
          <p:nvPr>
            <p:ph type="sldNum" sz="quarter" idx="5"/>
          </p:nvPr>
        </p:nvSpPr>
        <p:spPr>
          <a:xfrm>
            <a:off x="3956551" y="8817904"/>
            <a:ext cx="3026833" cy="464185"/>
          </a:xfrm>
          <a:prstGeom prst="rect">
            <a:avLst/>
          </a:prstGeom>
        </p:spPr>
        <p:txBody>
          <a:bodyPr vert="horz" lIns="92830" tIns="46415" rIns="92830" bIns="46415" rtlCol="0" anchor="b"/>
          <a:lstStyle>
            <a:lvl1pPr algn="r">
              <a:defRPr sz="1200"/>
            </a:lvl1pPr>
          </a:lstStyle>
          <a:p>
            <a:fld id="{393FD332-6ED7-4942-98FB-20F241B3FCBD}" type="slidenum">
              <a:rPr lang="en-CA" smtClean="0"/>
              <a:pPr/>
              <a:t>‹n°›</a:t>
            </a:fld>
            <a:endParaRPr lang="en-CA"/>
          </a:p>
        </p:txBody>
      </p:sp>
    </p:spTree>
    <p:extLst>
      <p:ext uri="{BB962C8B-B14F-4D97-AF65-F5344CB8AC3E}">
        <p14:creationId xmlns:p14="http://schemas.microsoft.com/office/powerpoint/2010/main" val="4232960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73D792A6-51F6-134B-A119-F5070638728B}"/>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C69875C3-46D3-C149-B81A-AE883D46619C}" type="slidenum">
              <a:rPr lang="fr-CA" altLang="fr-FR" sz="1200" b="0">
                <a:solidFill>
                  <a:schemeClr val="tx1"/>
                </a:solidFill>
                <a:latin typeface="Times" pitchFamily="2" charset="0"/>
              </a:rPr>
              <a:pPr>
                <a:lnSpc>
                  <a:spcPct val="100000"/>
                </a:lnSpc>
                <a:spcBef>
                  <a:spcPct val="0"/>
                </a:spcBef>
                <a:buClrTx/>
                <a:buSzTx/>
                <a:buFontTx/>
                <a:buNone/>
              </a:pPr>
              <a:t>3</a:t>
            </a:fld>
            <a:endParaRPr lang="fr-CA" altLang="fr-FR" sz="1200" b="0">
              <a:solidFill>
                <a:schemeClr val="tx1"/>
              </a:solidFill>
              <a:latin typeface="Times" pitchFamily="2" charset="0"/>
            </a:endParaRPr>
          </a:p>
        </p:txBody>
      </p:sp>
      <p:sp>
        <p:nvSpPr>
          <p:cNvPr id="10242" name="Rectangle 2">
            <a:extLst>
              <a:ext uri="{FF2B5EF4-FFF2-40B4-BE49-F238E27FC236}">
                <a16:creationId xmlns:a16="http://schemas.microsoft.com/office/drawing/2014/main" id="{4304D0C1-C7F0-9C47-AC0D-233A64172A39}"/>
              </a:ext>
            </a:extLst>
          </p:cNvPr>
          <p:cNvSpPr>
            <a:spLocks noGrp="1" noRot="1" noChangeAspect="1" noChangeArrowheads="1" noTextEdit="1"/>
          </p:cNvSpPr>
          <p:nvPr>
            <p:ph type="sldImg"/>
          </p:nvPr>
        </p:nvSpPr>
        <p:spPr>
          <a:solidFill>
            <a:srgbClr val="FFFFFF"/>
          </a:solidFill>
          <a:ln/>
        </p:spPr>
      </p:sp>
      <p:sp>
        <p:nvSpPr>
          <p:cNvPr id="10243" name="Rectangle 3">
            <a:extLst>
              <a:ext uri="{FF2B5EF4-FFF2-40B4-BE49-F238E27FC236}">
                <a16:creationId xmlns:a16="http://schemas.microsoft.com/office/drawing/2014/main" id="{A828C270-A1A9-B545-BD52-61047D2CA5F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fr-CA" altLang="fr-FR" b="1" dirty="0"/>
              <a:t>Notes :</a:t>
            </a:r>
            <a:r>
              <a:rPr lang="fr-CA" altLang="fr-FR" dirty="0"/>
              <a:t> </a:t>
            </a:r>
          </a:p>
          <a:p>
            <a:pPr algn="just" eaLnBrk="1" hangingPunct="1">
              <a:lnSpc>
                <a:spcPct val="90000"/>
              </a:lnSpc>
            </a:pPr>
            <a:r>
              <a:rPr lang="fr-CA" altLang="fr-FR" dirty="0">
                <a:cs typeface="Times New Roman" panose="02020603050405020304" pitchFamily="18" charset="0"/>
              </a:rPr>
              <a:t>L’hypertension artérielle est un facteur de risque majeur de maladies cardiovasculaires</a:t>
            </a:r>
            <a:r>
              <a:rPr lang="fr-CA" altLang="fr-FR" baseline="50000" dirty="0">
                <a:cs typeface="Times New Roman" panose="02020603050405020304" pitchFamily="18" charset="0"/>
              </a:rPr>
              <a:t>1</a:t>
            </a:r>
            <a:r>
              <a:rPr lang="fr-CA" altLang="fr-FR" dirty="0">
                <a:cs typeface="Times New Roman" panose="02020603050405020304" pitchFamily="18" charset="0"/>
              </a:rPr>
              <a:t>.</a:t>
            </a:r>
          </a:p>
          <a:p>
            <a:pPr algn="just" eaLnBrk="1" hangingPunct="1">
              <a:lnSpc>
                <a:spcPct val="90000"/>
              </a:lnSpc>
            </a:pPr>
            <a:r>
              <a:rPr lang="fr-CA" altLang="fr-FR" dirty="0">
                <a:cs typeface="Times New Roman" panose="02020603050405020304" pitchFamily="18" charset="0"/>
              </a:rPr>
              <a:t>Les maladies cardiovasculaires constituent la principale cause de décès en Amérique du Nord</a:t>
            </a:r>
            <a:r>
              <a:rPr lang="fr-CA" altLang="fr-FR" baseline="50000" dirty="0">
                <a:cs typeface="Times New Roman" panose="02020603050405020304" pitchFamily="18" charset="0"/>
              </a:rPr>
              <a:t>1</a:t>
            </a:r>
            <a:r>
              <a:rPr lang="fr-CA" altLang="fr-FR" dirty="0">
                <a:cs typeface="Times New Roman" panose="02020603050405020304" pitchFamily="18" charset="0"/>
              </a:rPr>
              <a:t>.</a:t>
            </a:r>
          </a:p>
          <a:p>
            <a:pPr algn="just" eaLnBrk="1" hangingPunct="1">
              <a:lnSpc>
                <a:spcPct val="90000"/>
              </a:lnSpc>
            </a:pPr>
            <a:r>
              <a:rPr lang="fr-CA" altLang="fr-FR" dirty="0">
                <a:cs typeface="Times New Roman" panose="02020603050405020304" pitchFamily="18" charset="0"/>
              </a:rPr>
              <a:t>Soixante-quinze pour cent des patients hypertendus présentent un autre facteur de risque de maladies cardiovasculaires (ex : diabète, hypercholestérolémie)</a:t>
            </a:r>
            <a:r>
              <a:rPr lang="fr-CA" altLang="fr-FR" baseline="30000" dirty="0">
                <a:cs typeface="Times New Roman" panose="02020603050405020304" pitchFamily="18" charset="0"/>
              </a:rPr>
              <a:t>12</a:t>
            </a:r>
            <a:r>
              <a:rPr lang="fr-CA" altLang="fr-FR" dirty="0">
                <a:cs typeface="Times New Roman" panose="02020603050405020304" pitchFamily="18" charset="0"/>
              </a:rPr>
              <a:t>.</a:t>
            </a:r>
          </a:p>
          <a:p>
            <a:pPr algn="just" eaLnBrk="1" hangingPunct="1"/>
            <a:r>
              <a:rPr lang="fr-CA" altLang="fr-FR" dirty="0"/>
              <a:t>L’hypertension est très sournoise. Elle cause peu de symptômes mais elle peut causer d’importantes complications.</a:t>
            </a:r>
          </a:p>
          <a:p>
            <a:pPr algn="just" eaLnBrk="1" hangingPunct="1"/>
            <a:r>
              <a:rPr lang="fr-CA" altLang="fr-FR" dirty="0"/>
              <a:t>L’hypertension place notre système cardiovasculaire </a:t>
            </a:r>
            <a:r>
              <a:rPr lang="fr-CA" altLang="fr-FR" i="1" dirty="0"/>
              <a:t>sous haute pression</a:t>
            </a:r>
            <a:r>
              <a:rPr lang="fr-CA" altLang="fr-FR" dirty="0"/>
              <a:t>. Cette forte pression provoque des dommages corporels importants qui peuvent causer la mort. Peu de symptômes et le pouvoir de causer la mort, voilà pourquoi on la surnomme le tueur silencieux!</a:t>
            </a:r>
          </a:p>
          <a:p>
            <a:pPr algn="just" eaLnBrk="1" hangingPunct="1"/>
            <a:r>
              <a:rPr lang="fr-CA" altLang="fr-FR" dirty="0"/>
              <a:t>Mais, vous pouvez agir pour maîtriser votre pression artérielle. C’est ce que nous verrons au cours des prochaines minutes.</a:t>
            </a:r>
          </a:p>
          <a:p>
            <a:pPr algn="just" eaLnBrk="1" hangingPunct="1"/>
            <a:endParaRPr lang="fr-CA" altLang="fr-FR" dirty="0"/>
          </a:p>
        </p:txBody>
      </p:sp>
    </p:spTree>
    <p:extLst>
      <p:ext uri="{BB962C8B-B14F-4D97-AF65-F5344CB8AC3E}">
        <p14:creationId xmlns:p14="http://schemas.microsoft.com/office/powerpoint/2010/main" val="615059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EE20F1B8-8C99-F74C-A802-0DF015238636}"/>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691E277D-AAF0-CA40-A552-42B49F766363}" type="slidenum">
              <a:rPr lang="fr-CA" altLang="fr-FR" sz="1200" b="0">
                <a:solidFill>
                  <a:schemeClr val="tx1"/>
                </a:solidFill>
                <a:latin typeface="Times" pitchFamily="2" charset="0"/>
              </a:rPr>
              <a:pPr>
                <a:lnSpc>
                  <a:spcPct val="100000"/>
                </a:lnSpc>
                <a:spcBef>
                  <a:spcPct val="0"/>
                </a:spcBef>
                <a:buClrTx/>
                <a:buSzTx/>
                <a:buFontTx/>
                <a:buNone/>
              </a:pPr>
              <a:t>12</a:t>
            </a:fld>
            <a:endParaRPr lang="fr-CA" altLang="fr-FR" sz="1200" b="0">
              <a:solidFill>
                <a:schemeClr val="tx1"/>
              </a:solidFill>
              <a:latin typeface="Times" pitchFamily="2" charset="0"/>
            </a:endParaRPr>
          </a:p>
        </p:txBody>
      </p:sp>
      <p:sp>
        <p:nvSpPr>
          <p:cNvPr id="29698" name="Rectangle 2">
            <a:extLst>
              <a:ext uri="{FF2B5EF4-FFF2-40B4-BE49-F238E27FC236}">
                <a16:creationId xmlns:a16="http://schemas.microsoft.com/office/drawing/2014/main" id="{475ECB9F-DDC2-0C42-9347-7D34B43CEBE0}"/>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CE3EFC79-11F3-5B48-A028-E915C0C0D432}"/>
              </a:ext>
            </a:extLst>
          </p:cNvPr>
          <p:cNvSpPr>
            <a:spLocks noGrp="1" noChangeArrowheads="1"/>
          </p:cNvSpPr>
          <p:nvPr>
            <p:ph type="body" idx="1"/>
          </p:nvPr>
        </p:nvSpPr>
        <p:spPr>
          <a:noFill/>
        </p:spPr>
        <p:txBody>
          <a:bodyPr/>
          <a:lstStyle/>
          <a:p>
            <a:pPr algn="just" eaLnBrk="1" hangingPunct="1"/>
            <a:r>
              <a:rPr lang="fr-CA" altLang="fr-FR" b="1" dirty="0"/>
              <a:t>Notes :</a:t>
            </a:r>
            <a:endParaRPr lang="fr-CA" altLang="fr-FR" b="1" u="sng" dirty="0"/>
          </a:p>
          <a:p>
            <a:pPr algn="just" eaLnBrk="1" hangingPunct="1"/>
            <a:r>
              <a:rPr lang="fr-CA" altLang="fr-FR" dirty="0">
                <a:cs typeface="Arial" panose="020B0604020202020204" pitchFamily="34" charset="0"/>
              </a:rPr>
              <a:t>Au risque de nous répéter, rappelons que le plus souvent, l'hypertension artérielle ne se manifeste par aucun symptôme.  La seule façon de savoir si vous en souffrez est de faire mesurer votre pression artérielle, et ce, au moins une fois par année. Cependant, une simple lecture indiquant une pression artérielle élevée ne veut pas nécessairement dire que vous êtes hypertendu. Dans ce cas, il est préférable de la faire vérifier à nouveau après un certain intervalle de temps pour confirmer les résultats. Si vous avez des antécédents familiaux d'hypertension ou d'autres facteurs vous prédisposant à l'hypertension, il est essentiel de faire vérifier votre pression artérielle plus régulièrement. Enfin, si vous souffrez d’hypertension et qu’elle est contrôlée, il est très important de continuer à faire vérifier votre pression régulièrement afin de la maintenir dans les limites de valeurs ciblées par votre médecin.</a:t>
            </a:r>
            <a:endParaRPr lang="fr-CA" altLang="fr-FR" dirty="0"/>
          </a:p>
        </p:txBody>
      </p:sp>
    </p:spTree>
    <p:extLst>
      <p:ext uri="{BB962C8B-B14F-4D97-AF65-F5344CB8AC3E}">
        <p14:creationId xmlns:p14="http://schemas.microsoft.com/office/powerpoint/2010/main" val="3140898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43400"/>
            <a:ext cx="5562600" cy="4114800"/>
          </a:xfrm>
        </p:spPr>
        <p:txBody>
          <a:bodyPr>
            <a:normAutofit fontScale="92500" lnSpcReduction="10000"/>
          </a:bodyPr>
          <a:lstStyle/>
          <a:p>
            <a:r>
              <a:rPr lang="fr-CA" dirty="0"/>
              <a:t>L’</a:t>
            </a:r>
            <a:r>
              <a:rPr lang="fr-CA" baseline="0" dirty="0"/>
              <a:t>algorithme</a:t>
            </a:r>
            <a:r>
              <a:rPr lang="fr-CA" dirty="0"/>
              <a:t> présenté sur la diapositive </a:t>
            </a:r>
            <a:r>
              <a:rPr lang="fr-CA" baseline="0" dirty="0"/>
              <a:t>est accompagné des notes suivantes :</a:t>
            </a:r>
            <a:endParaRPr lang="fr-CA" dirty="0"/>
          </a:p>
          <a:p>
            <a:pPr marL="228600" indent="-228600">
              <a:buAutoNum type="arabicPeriod"/>
            </a:pPr>
            <a:r>
              <a:rPr lang="fr-CA" dirty="0"/>
              <a:t>Si l’on utilise la MPAC-OS, il faut inscrire la moyenne calculée par l’appareil, affichée à l’écran. Si l’on utilise la MPAC (voir note 2), il faut prendre au moins trois mesures, écarter la première et faire la moyenne des 2 autres. Il faudrait aussi procéder à une anamnèse et à un examen physique, en plus de demander des examens complémentaires</a:t>
            </a:r>
            <a:r>
              <a:rPr lang="en-CA" baseline="0" dirty="0"/>
              <a:t>.  </a:t>
            </a:r>
          </a:p>
          <a:p>
            <a:pPr marL="228600" indent="-228600">
              <a:buAutoNum type="arabicPeriod"/>
            </a:pPr>
            <a:r>
              <a:rPr lang="fr-CA" dirty="0"/>
              <a:t>MPAC–OS : mesure de la pression artérielle en clinique – oscillométrique en série; elle s’effectue en laissant le patient seul dans un endroit retiré.</a:t>
            </a:r>
            <a:br>
              <a:rPr lang="fr-CA" dirty="0"/>
            </a:br>
            <a:r>
              <a:rPr lang="fr-CA" dirty="0"/>
              <a:t>MPAC : mesure de la pression artérielle en clinique; effectuée à l’aide d’un appareil électronique au bras par le professionnel de la santé, dans la salle d’examen.</a:t>
            </a:r>
            <a:r>
              <a:rPr lang="en-CA" baseline="0" dirty="0"/>
              <a:t>        </a:t>
            </a:r>
          </a:p>
          <a:p>
            <a:pPr marL="228600" indent="-228600">
              <a:buAutoNum type="arabicPeriod" startAt="3"/>
            </a:pPr>
            <a:r>
              <a:rPr lang="fr-CA" dirty="0"/>
              <a:t>Les seuils de diagnostic de la PA mesurée selon la MPAC-OS, le MAPA ou la MPAD chez les diabétiques ne sont pas encore établis (et pourraient être inférieurs à 130/80 mm Hg)</a:t>
            </a:r>
            <a:r>
              <a:rPr lang="en-CA" baseline="0" dirty="0"/>
              <a:t>.  </a:t>
            </a:r>
          </a:p>
          <a:p>
            <a:pPr marL="228600" indent="-228600">
              <a:buAutoNum type="arabicPeriod" startAt="3"/>
            </a:pPr>
            <a:r>
              <a:rPr lang="fr-CA" dirty="0"/>
              <a:t>On peut procéder à des mesures de la PA en clinique réparties sur 3 à 5 consultations si l’on ne peut avoir recours au MAPA ou à la MPAD</a:t>
            </a:r>
            <a:r>
              <a:rPr lang="en-CA" baseline="0" dirty="0"/>
              <a:t>.  </a:t>
            </a:r>
          </a:p>
          <a:p>
            <a:pPr marL="228600" indent="-228600">
              <a:buAutoNum type="arabicPeriod" startAt="3"/>
            </a:pPr>
            <a:r>
              <a:rPr lang="fr-CA" dirty="0"/>
              <a:t>Pour la MPAD en série, il faut prendre 2 mesures tous les matins et tous les soirs pendant 7 jours (28 au total), rejeter celles de la première journée et faire la moyenne des mesures des 6 autres journées.</a:t>
            </a:r>
            <a:r>
              <a:rPr lang="en-CA" baseline="0" dirty="0"/>
              <a:t>  </a:t>
            </a:r>
          </a:p>
          <a:p>
            <a:pPr marL="228600" indent="-228600">
              <a:buAutoNum type="arabicPeriod" startAt="3"/>
            </a:pPr>
            <a:r>
              <a:rPr lang="fr-CA" dirty="0"/>
              <a:t>Il est recommandé de procéder à des mesures annuelles de la PA afin de détecter toute évolution vers l’hypertension</a:t>
            </a:r>
            <a:r>
              <a:rPr lang="en-CA" baseline="0" dirty="0"/>
              <a:t>.  </a:t>
            </a:r>
          </a:p>
          <a:p>
            <a:pPr marL="0" indent="0">
              <a:buNone/>
            </a:pPr>
            <a:endParaRPr lang="en-CA" baseline="0" dirty="0"/>
          </a:p>
          <a:p>
            <a:endParaRPr lang="en-CA" baseline="0" dirty="0"/>
          </a:p>
          <a:p>
            <a:r>
              <a:rPr lang="fr-CA" b="1" baseline="0" dirty="0"/>
              <a:t>Références</a:t>
            </a:r>
          </a:p>
          <a:p>
            <a:pPr marL="228600" indent="-228600">
              <a:buFont typeface="+mj-lt"/>
              <a:buAutoNum type="arabicPeriod"/>
            </a:pPr>
            <a:r>
              <a:rPr lang="en-CA" dirty="0"/>
              <a:t>Leung A, </a:t>
            </a:r>
            <a:r>
              <a:rPr lang="en-CA" i="1" dirty="0"/>
              <a:t>et al</a:t>
            </a:r>
            <a:r>
              <a:rPr lang="en-CA" dirty="0"/>
              <a:t>. Hypertension Canada’s 2016 Canadian Hypertension Education Program Guidelines for Blood</a:t>
            </a:r>
            <a:r>
              <a:rPr lang="en-CA" baseline="0" dirty="0"/>
              <a:t> Pressure Measurement, Diagnosis, Assessment of Risk, Prevention, and Treatment of Hypertension. </a:t>
            </a:r>
            <a:r>
              <a:rPr lang="en-CA" i="1" baseline="0" dirty="0"/>
              <a:t>Can J </a:t>
            </a:r>
            <a:r>
              <a:rPr lang="en-CA" i="1" baseline="0" dirty="0" err="1"/>
              <a:t>Cardiol</a:t>
            </a:r>
            <a:r>
              <a:rPr lang="en-CA" baseline="0" dirty="0"/>
              <a:t>., 2016; 32: 569-588.</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CA" dirty="0"/>
              <a:t>Leung AA, </a:t>
            </a:r>
            <a:r>
              <a:rPr lang="en-CA" i="1" dirty="0"/>
              <a:t>et al</a:t>
            </a:r>
            <a:r>
              <a:rPr lang="en-CA" dirty="0"/>
              <a:t>. Hypertension Canada’s 2017 Guidelines. </a:t>
            </a:r>
            <a:r>
              <a:rPr lang="en-CA" i="1" dirty="0"/>
              <a:t>Can</a:t>
            </a:r>
            <a:r>
              <a:rPr lang="en-CA" i="1" baseline="0" dirty="0"/>
              <a:t> J </a:t>
            </a:r>
            <a:r>
              <a:rPr lang="en-CA" i="1" baseline="0" dirty="0" err="1"/>
              <a:t>Cardiol</a:t>
            </a:r>
            <a:r>
              <a:rPr lang="en-CA" baseline="0" dirty="0"/>
              <a:t>., 2017.</a:t>
            </a:r>
            <a:endParaRPr lang="en-CA" dirty="0"/>
          </a:p>
          <a:p>
            <a:pPr marL="228600" indent="-228600">
              <a:buFont typeface="+mj-lt"/>
              <a:buAutoNum type="arabicPeriod"/>
            </a:pPr>
            <a:endParaRPr lang="en-CA" dirty="0"/>
          </a:p>
        </p:txBody>
      </p:sp>
    </p:spTree>
    <p:extLst>
      <p:ext uri="{BB962C8B-B14F-4D97-AF65-F5344CB8AC3E}">
        <p14:creationId xmlns:p14="http://schemas.microsoft.com/office/powerpoint/2010/main" val="942925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La diapositive présente les seuils d’</a:t>
            </a:r>
            <a:r>
              <a:rPr lang="fr-CA" u="sng" dirty="0"/>
              <a:t>instauration du traitement</a:t>
            </a:r>
            <a:r>
              <a:rPr lang="fr-CA" dirty="0"/>
              <a:t> antihypertenseur selon hypertension Canada.</a:t>
            </a:r>
            <a:r>
              <a:rPr lang="fr-CA" baseline="0" dirty="0"/>
              <a:t> Une ligne a été ajoutée</a:t>
            </a:r>
            <a:r>
              <a:rPr lang="fr-CA" dirty="0"/>
              <a:t> en 2016 concernant les patients à risque élevé, compte tenu des résultats de l’étude </a:t>
            </a:r>
            <a:r>
              <a:rPr lang="fr-CA" baseline="0" dirty="0"/>
              <a:t>SPRINT qui seront exposés en</a:t>
            </a:r>
            <a:r>
              <a:rPr lang="fr-CA" dirty="0"/>
              <a:t> détail sur les prochaines diapositives</a:t>
            </a:r>
            <a:r>
              <a:rPr lang="fr-CA" baseline="0" dirty="0"/>
              <a:t>. </a:t>
            </a:r>
            <a:r>
              <a:rPr lang="en-US" sz="1200" kern="1200" dirty="0">
                <a:solidFill>
                  <a:schemeClr val="tx1"/>
                </a:solidFill>
                <a:latin typeface="+mn-lt"/>
                <a:ea typeface="+mn-ea"/>
                <a:cs typeface="+mn-cs"/>
              </a:rPr>
              <a:t>Un </a:t>
            </a:r>
            <a:r>
              <a:rPr lang="en-US" sz="1200" kern="1200" dirty="0" err="1">
                <a:solidFill>
                  <a:schemeClr val="tx1"/>
                </a:solidFill>
                <a:latin typeface="+mn-lt"/>
                <a:ea typeface="+mn-ea"/>
                <a:cs typeface="+mn-cs"/>
              </a:rPr>
              <a:t>risque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modéré</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représente</a:t>
            </a:r>
            <a:r>
              <a:rPr lang="en-US" sz="1200" kern="1200" dirty="0">
                <a:solidFill>
                  <a:schemeClr val="tx1"/>
                </a:solidFill>
                <a:latin typeface="+mn-lt"/>
                <a:ea typeface="+mn-ea"/>
                <a:cs typeface="+mn-cs"/>
              </a:rPr>
              <a:t> un </a:t>
            </a:r>
            <a:r>
              <a:rPr lang="en-US" sz="1200" kern="1200" dirty="0" err="1">
                <a:solidFill>
                  <a:schemeClr val="tx1"/>
                </a:solidFill>
                <a:latin typeface="+mn-lt"/>
                <a:ea typeface="+mn-ea"/>
                <a:cs typeface="+mn-cs"/>
              </a:rPr>
              <a:t>risque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pouvant</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atteindre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15 %</a:t>
            </a:r>
            <a:endParaRPr lang="fr-CA" baseline="0" dirty="0"/>
          </a:p>
          <a:p>
            <a:endParaRPr lang="fr-CA" baseline="0" dirty="0"/>
          </a:p>
          <a:p>
            <a:r>
              <a:rPr lang="fr-CA" b="1" baseline="0" dirty="0"/>
              <a:t>Références</a:t>
            </a:r>
          </a:p>
          <a:p>
            <a:pPr marL="228600" indent="-228600">
              <a:buFont typeface="+mj-lt"/>
              <a:buAutoNum type="arabicPeriod"/>
            </a:pPr>
            <a:r>
              <a:rPr lang="fr-CA" dirty="0"/>
              <a:t>Leung A, </a:t>
            </a:r>
            <a:r>
              <a:rPr lang="fr-CA" i="1" dirty="0"/>
              <a:t>et al</a:t>
            </a:r>
            <a:r>
              <a:rPr lang="fr-CA" dirty="0"/>
              <a:t>. hypertension </a:t>
            </a:r>
            <a:r>
              <a:rPr lang="fr-CA" dirty="0" err="1"/>
              <a:t>Canada’s</a:t>
            </a:r>
            <a:r>
              <a:rPr lang="fr-CA" dirty="0"/>
              <a:t> 2016 Canadian hypertension </a:t>
            </a:r>
            <a:r>
              <a:rPr lang="fr-CA" dirty="0" err="1"/>
              <a:t>Education</a:t>
            </a:r>
            <a:r>
              <a:rPr lang="fr-CA" dirty="0"/>
              <a:t> Program Guidelines for Blood</a:t>
            </a:r>
            <a:r>
              <a:rPr lang="fr-CA" baseline="0" dirty="0"/>
              <a:t> Pressure </a:t>
            </a:r>
            <a:r>
              <a:rPr lang="fr-CA" baseline="0" dirty="0" err="1"/>
              <a:t>Measurement</a:t>
            </a:r>
            <a:r>
              <a:rPr lang="fr-CA" baseline="0" dirty="0"/>
              <a:t>, </a:t>
            </a:r>
            <a:r>
              <a:rPr lang="fr-CA" baseline="0" dirty="0" err="1"/>
              <a:t>Diagnosis</a:t>
            </a:r>
            <a:r>
              <a:rPr lang="fr-CA" baseline="0" dirty="0"/>
              <a:t>, </a:t>
            </a:r>
            <a:r>
              <a:rPr lang="fr-CA" baseline="0" dirty="0" err="1"/>
              <a:t>Assessment</a:t>
            </a:r>
            <a:r>
              <a:rPr lang="fr-CA" baseline="0" dirty="0"/>
              <a:t> of </a:t>
            </a:r>
            <a:r>
              <a:rPr lang="fr-CA" baseline="0" dirty="0" err="1"/>
              <a:t>Risk</a:t>
            </a:r>
            <a:r>
              <a:rPr lang="fr-CA" baseline="0" dirty="0"/>
              <a:t>, </a:t>
            </a:r>
            <a:r>
              <a:rPr lang="fr-CA" baseline="0" dirty="0" err="1"/>
              <a:t>Prevention</a:t>
            </a:r>
            <a:r>
              <a:rPr lang="fr-CA" baseline="0" dirty="0"/>
              <a:t>, and </a:t>
            </a:r>
            <a:r>
              <a:rPr lang="fr-CA" baseline="0" dirty="0" err="1"/>
              <a:t>Treatment</a:t>
            </a:r>
            <a:r>
              <a:rPr lang="fr-CA" baseline="0" dirty="0"/>
              <a:t> of hypertension. </a:t>
            </a:r>
            <a:r>
              <a:rPr lang="fr-CA" i="1" baseline="0" dirty="0"/>
              <a:t>Can J </a:t>
            </a:r>
            <a:r>
              <a:rPr lang="fr-CA" i="1" baseline="0" dirty="0" err="1"/>
              <a:t>Cardiol</a:t>
            </a:r>
            <a:r>
              <a:rPr lang="fr-CA" baseline="0" dirty="0"/>
              <a:t>., 2016; 32: 569-588.</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CA" dirty="0"/>
              <a:t>Leung AA, </a:t>
            </a:r>
            <a:r>
              <a:rPr lang="fr-CA" i="1" dirty="0"/>
              <a:t>et al</a:t>
            </a:r>
            <a:r>
              <a:rPr lang="fr-CA" dirty="0"/>
              <a:t>. hypertension </a:t>
            </a:r>
            <a:r>
              <a:rPr lang="fr-CA" dirty="0" err="1"/>
              <a:t>Canada’s</a:t>
            </a:r>
            <a:r>
              <a:rPr lang="fr-CA" dirty="0"/>
              <a:t> 2017 Guidelines. </a:t>
            </a:r>
            <a:r>
              <a:rPr lang="fr-CA" i="1" dirty="0"/>
              <a:t>Can</a:t>
            </a:r>
            <a:r>
              <a:rPr lang="fr-CA" i="1" baseline="0" dirty="0"/>
              <a:t> J </a:t>
            </a:r>
            <a:r>
              <a:rPr lang="fr-CA" i="1" baseline="0" dirty="0" err="1"/>
              <a:t>Cardiol</a:t>
            </a:r>
            <a:r>
              <a:rPr lang="fr-CA" baseline="0" dirty="0"/>
              <a:t>., 2017.</a:t>
            </a:r>
            <a:endParaRPr lang="fr-CA" dirty="0"/>
          </a:p>
          <a:p>
            <a:pPr marL="228600" indent="-228600">
              <a:buFont typeface="+mj-lt"/>
              <a:buAutoNum type="arabicPeriod"/>
            </a:pPr>
            <a:endParaRPr lang="fr-CA" dirty="0"/>
          </a:p>
          <a:p>
            <a:endParaRPr lang="en-CA" dirty="0"/>
          </a:p>
          <a:p>
            <a:endParaRPr lang="en-CA" dirty="0"/>
          </a:p>
        </p:txBody>
      </p:sp>
      <p:sp>
        <p:nvSpPr>
          <p:cNvPr id="4" name="Slide Number Placeholder 3"/>
          <p:cNvSpPr>
            <a:spLocks noGrp="1"/>
          </p:cNvSpPr>
          <p:nvPr>
            <p:ph type="sldNum" sz="quarter" idx="10"/>
          </p:nvPr>
        </p:nvSpPr>
        <p:spPr/>
        <p:txBody>
          <a:bodyPr/>
          <a:lstStyle/>
          <a:p>
            <a:fld id="{B46EFE9D-044C-4BA1-9A40-FBFDC38C0AB7}" type="slidenum">
              <a:rPr lang="en-US" smtClean="0"/>
              <a:pPr/>
              <a:t>14</a:t>
            </a:fld>
            <a:endParaRPr lang="en-US"/>
          </a:p>
        </p:txBody>
      </p:sp>
    </p:spTree>
    <p:extLst>
      <p:ext uri="{BB962C8B-B14F-4D97-AF65-F5344CB8AC3E}">
        <p14:creationId xmlns:p14="http://schemas.microsoft.com/office/powerpoint/2010/main" val="4086745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9C996BC4-0E11-47EC-A035-1F3FF44E0152}" type="slidenum">
              <a:rPr lang="fr-FR" smtClean="0">
                <a:solidFill>
                  <a:prstClr val="black"/>
                </a:solidFill>
              </a:rPr>
              <a:pPr/>
              <a:t>17</a:t>
            </a:fld>
            <a:endParaRPr lang="fr-FR">
              <a:solidFill>
                <a:prstClr val="black"/>
              </a:solidFill>
            </a:endParaRPr>
          </a:p>
        </p:txBody>
      </p:sp>
      <p:sp>
        <p:nvSpPr>
          <p:cNvPr id="92163" name="Rectangle 2"/>
          <p:cNvSpPr>
            <a:spLocks noGrp="1" noRot="1" noChangeAspect="1" noChangeArrowheads="1" noTextEdit="1"/>
          </p:cNvSpPr>
          <p:nvPr>
            <p:ph type="sldImg"/>
          </p:nvPr>
        </p:nvSpPr>
        <p:spPr>
          <a:xfrm>
            <a:off x="1171575" y="695325"/>
            <a:ext cx="4641850" cy="3481388"/>
          </a:xfrm>
          <a:ln/>
        </p:spPr>
      </p:sp>
      <p:sp>
        <p:nvSpPr>
          <p:cNvPr id="92164" name="Rectangle 3"/>
          <p:cNvSpPr>
            <a:spLocks noGrp="1" noChangeArrowheads="1"/>
          </p:cNvSpPr>
          <p:nvPr>
            <p:ph type="body" idx="1"/>
          </p:nvPr>
        </p:nvSpPr>
        <p:spPr>
          <a:noFill/>
          <a:ln/>
        </p:spPr>
        <p:txBody>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bwMode="auto">
          <a:xfrm>
            <a:off x="1171575" y="695325"/>
            <a:ext cx="4641850" cy="34813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p>
        </p:txBody>
      </p:sp>
      <p:sp>
        <p:nvSpPr>
          <p:cNvPr id="19460" name="Espace réservé du numéro de diapositiv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F072EB-73B4-4D21-98F5-984BBED30954}" type="slidenum">
              <a:rPr lang="fr-CA" smtClean="0"/>
              <a:pPr fontAlgn="base">
                <a:spcBef>
                  <a:spcPct val="0"/>
                </a:spcBef>
                <a:spcAft>
                  <a:spcPct val="0"/>
                </a:spcAft>
                <a:defRPr/>
              </a:pPr>
              <a:t>25</a:t>
            </a:fld>
            <a:endParaRPr lang="fr-C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7EE4C266-3B14-406E-81E6-DC09A630A8A3}" type="slidenum">
              <a:rPr lang="fr-FR" smtClean="0">
                <a:solidFill>
                  <a:prstClr val="black"/>
                </a:solidFill>
              </a:rPr>
              <a:pPr/>
              <a:t>26</a:t>
            </a:fld>
            <a:endParaRPr lang="fr-FR">
              <a:solidFill>
                <a:prstClr val="black"/>
              </a:solidFill>
            </a:endParaRPr>
          </a:p>
        </p:txBody>
      </p:sp>
      <p:sp>
        <p:nvSpPr>
          <p:cNvPr id="94211" name="Rectangle 7"/>
          <p:cNvSpPr txBox="1">
            <a:spLocks noGrp="1" noChangeArrowheads="1"/>
          </p:cNvSpPr>
          <p:nvPr/>
        </p:nvSpPr>
        <p:spPr bwMode="auto">
          <a:xfrm>
            <a:off x="3958167" y="8819115"/>
            <a:ext cx="3026833" cy="464585"/>
          </a:xfrm>
          <a:prstGeom prst="rect">
            <a:avLst/>
          </a:prstGeom>
          <a:noFill/>
          <a:ln w="9525">
            <a:noFill/>
            <a:miter lim="800000"/>
            <a:headEnd/>
            <a:tailEnd/>
          </a:ln>
        </p:spPr>
        <p:txBody>
          <a:bodyPr lIns="92830" tIns="46415" rIns="92830" bIns="46415" anchor="b"/>
          <a:lstStyle/>
          <a:p>
            <a:pPr algn="r" eaLnBrk="0" fontAlgn="base" hangingPunct="0">
              <a:spcBef>
                <a:spcPct val="0"/>
              </a:spcBef>
              <a:spcAft>
                <a:spcPct val="0"/>
              </a:spcAft>
            </a:pPr>
            <a:fld id="{E8E79A59-4593-468B-A8AD-DC3958FDB331}" type="slidenum">
              <a:rPr lang="en-US" sz="1200">
                <a:solidFill>
                  <a:prstClr val="black"/>
                </a:solidFill>
                <a:latin typeface="Times New Roman" pitchFamily="18" charset="0"/>
              </a:rPr>
              <a:pPr algn="r" eaLnBrk="0" fontAlgn="base" hangingPunct="0">
                <a:spcBef>
                  <a:spcPct val="0"/>
                </a:spcBef>
                <a:spcAft>
                  <a:spcPct val="0"/>
                </a:spcAft>
              </a:pPr>
              <a:t>26</a:t>
            </a:fld>
            <a:endParaRPr lang="en-US" sz="1200">
              <a:solidFill>
                <a:prstClr val="black"/>
              </a:solidFill>
              <a:latin typeface="Times New Roman" pitchFamily="18" charset="0"/>
            </a:endParaRPr>
          </a:p>
        </p:txBody>
      </p:sp>
      <p:sp>
        <p:nvSpPr>
          <p:cNvPr id="94212" name="Rectangle 2"/>
          <p:cNvSpPr>
            <a:spLocks noGrp="1" noRot="1" noChangeAspect="1" noChangeArrowheads="1" noTextEdit="1"/>
          </p:cNvSpPr>
          <p:nvPr>
            <p:ph type="sldImg"/>
          </p:nvPr>
        </p:nvSpPr>
        <p:spPr>
          <a:xfrm>
            <a:off x="1265238" y="754063"/>
            <a:ext cx="4641850" cy="3481387"/>
          </a:xfrm>
          <a:ln/>
        </p:spPr>
      </p:sp>
      <p:sp>
        <p:nvSpPr>
          <p:cNvPr id="94213" name="Rectangle 3"/>
          <p:cNvSpPr>
            <a:spLocks noGrp="1" noChangeArrowheads="1"/>
          </p:cNvSpPr>
          <p:nvPr>
            <p:ph type="body" idx="1"/>
          </p:nvPr>
        </p:nvSpPr>
        <p:spPr>
          <a:noFill/>
          <a:ln/>
        </p:spPr>
        <p:txBody>
          <a:bodyPr/>
          <a:lstStyle/>
          <a:p>
            <a:pPr marL="296540"/>
            <a:r>
              <a:rPr lang="fr-CA" altLang="en-US" b="1" dirty="0"/>
              <a:t>Les activités qui affectent la mesure de la PP</a:t>
            </a:r>
            <a:endParaRPr lang="fr-CA" altLang="en-US" dirty="0"/>
          </a:p>
          <a:p>
            <a:pPr marL="773582" lvl="1"/>
            <a:r>
              <a:rPr lang="fr-CA" altLang="en-US" dirty="0"/>
              <a:t>On peut voir sur ce tableau l’effet sur la PA de quelques activités quotidiennes. Le simple fait de parler est mis en relief à titre d’exemple. Si le patient parle pendant la mesure de sa PA, ses PA diastolique et systolique peuvent s’en trouver plus élevées d’environ 6 ou 7 mm Hg. Comme on l’a vu à la diapositive 4, si vous laissez tous vos patients parler pendant que vous mesurez leur PA, l’augmentation subséquente de la PA suffirait à faire plus que doubler votre évaluation du nombre d’hypertendus. Il en va de même pour plusieurs autres activités quotidiennes, comme en témoigne ce tableau</a:t>
            </a:r>
            <a:r>
              <a:rPr lang="en-US" altLang="en-US" dirty="0"/>
              <a:t>.  </a:t>
            </a:r>
          </a:p>
          <a:p>
            <a:pPr marL="773582" lvl="1"/>
            <a:endParaRPr lang="en-US" altLang="en-US" dirty="0"/>
          </a:p>
          <a:p>
            <a:pPr marL="773582" lvl="1"/>
            <a:r>
              <a:rPr lang="en-US" altLang="en-US" dirty="0"/>
              <a:t>Pickering T. The influence of daily activity on ambulatory blood pressure. </a:t>
            </a:r>
            <a:r>
              <a:rPr lang="en-US" altLang="en-US" i="1" dirty="0"/>
              <a:t>Am Heart J </a:t>
            </a:r>
            <a:r>
              <a:rPr lang="en-US" altLang="en-US" dirty="0"/>
              <a:t>1988;116(4):1141-5. </a:t>
            </a:r>
          </a:p>
          <a:p>
            <a:pPr marL="296540"/>
            <a:endParaRPr lang="en-US" altLang="en-US" dirty="0"/>
          </a:p>
          <a:p>
            <a:pPr marL="296540"/>
            <a:endParaRPr lang="fr-FR"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a:extLst>
              <a:ext uri="{FF2B5EF4-FFF2-40B4-BE49-F238E27FC236}">
                <a16:creationId xmlns:a16="http://schemas.microsoft.com/office/drawing/2014/main" id="{D983E3DD-22BF-7E48-AA2B-EDE4AAAC76FC}"/>
              </a:ext>
            </a:extLst>
          </p:cNvPr>
          <p:cNvSpPr>
            <a:spLocks noGrp="1" noChangeArrowheads="1"/>
          </p:cNvSpPr>
          <p:nvPr>
            <p:ph type="dt" sz="quarter" idx="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CA" altLang="fr-FR"/>
              <a:t>Poirier et Cloutier, 2006, JARSP</a:t>
            </a:r>
          </a:p>
        </p:txBody>
      </p:sp>
      <p:sp>
        <p:nvSpPr>
          <p:cNvPr id="22530" name="Rectangle 7">
            <a:extLst>
              <a:ext uri="{FF2B5EF4-FFF2-40B4-BE49-F238E27FC236}">
                <a16:creationId xmlns:a16="http://schemas.microsoft.com/office/drawing/2014/main" id="{78DBD5EE-7EB0-7C40-8FD1-77927FEF6615}"/>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240E120-F93D-9B40-9104-1F1D0E1ED484}" type="slidenum">
              <a:rPr lang="fr-CA" altLang="fr-FR"/>
              <a:pPr/>
              <a:t>29</a:t>
            </a:fld>
            <a:endParaRPr lang="fr-CA" altLang="fr-FR"/>
          </a:p>
        </p:txBody>
      </p:sp>
      <p:sp>
        <p:nvSpPr>
          <p:cNvPr id="22531" name="Rectangle 2">
            <a:extLst>
              <a:ext uri="{FF2B5EF4-FFF2-40B4-BE49-F238E27FC236}">
                <a16:creationId xmlns:a16="http://schemas.microsoft.com/office/drawing/2014/main" id="{EB55F164-859A-0545-8C0D-74E81E9B4052}"/>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22E5590E-9F16-7D4E-BCB6-9014F3C65DD2}"/>
              </a:ext>
            </a:extLst>
          </p:cNvPr>
          <p:cNvSpPr>
            <a:spLocks noGrp="1" noChangeArrowheads="1"/>
          </p:cNvSpPr>
          <p:nvPr>
            <p:ph type="body" idx="1"/>
          </p:nvPr>
        </p:nvSpPr>
        <p:spPr>
          <a:noFill/>
        </p:spPr>
        <p:txBody>
          <a:bodyPr/>
          <a:lstStyle/>
          <a:p>
            <a:pPr eaLnBrk="1" hangingPunct="1"/>
            <a:endParaRPr lang="fr-CA" altLang="fr-FR"/>
          </a:p>
        </p:txBody>
      </p:sp>
    </p:spTree>
    <p:extLst>
      <p:ext uri="{BB962C8B-B14F-4D97-AF65-F5344CB8AC3E}">
        <p14:creationId xmlns:p14="http://schemas.microsoft.com/office/powerpoint/2010/main" val="1740785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defTabSz="905630" eaLnBrk="0" hangingPunct="0">
              <a:defRPr>
                <a:solidFill>
                  <a:schemeClr val="tx1"/>
                </a:solidFill>
                <a:latin typeface="Arial" charset="0"/>
                <a:ea typeface="ＭＳ Ｐゴシック" charset="-128"/>
              </a:defRPr>
            </a:lvl1pPr>
            <a:lvl2pPr marL="685817" indent="-263776" defTabSz="905630" eaLnBrk="0" hangingPunct="0">
              <a:defRPr>
                <a:solidFill>
                  <a:schemeClr val="tx1"/>
                </a:solidFill>
                <a:latin typeface="Arial" charset="0"/>
                <a:ea typeface="ＭＳ Ｐゴシック" charset="-128"/>
              </a:defRPr>
            </a:lvl2pPr>
            <a:lvl3pPr marL="1055103" indent="-211021" defTabSz="905630" eaLnBrk="0" hangingPunct="0">
              <a:defRPr>
                <a:solidFill>
                  <a:schemeClr val="tx1"/>
                </a:solidFill>
                <a:latin typeface="Arial" charset="0"/>
                <a:ea typeface="ＭＳ Ｐゴシック" charset="-128"/>
              </a:defRPr>
            </a:lvl3pPr>
            <a:lvl4pPr marL="1477145" indent="-211021" defTabSz="905630" eaLnBrk="0" hangingPunct="0">
              <a:defRPr>
                <a:solidFill>
                  <a:schemeClr val="tx1"/>
                </a:solidFill>
                <a:latin typeface="Arial" charset="0"/>
                <a:ea typeface="ＭＳ Ｐゴシック" charset="-128"/>
              </a:defRPr>
            </a:lvl4pPr>
            <a:lvl5pPr marL="1899186" indent="-211021" defTabSz="905630" eaLnBrk="0" hangingPunct="0">
              <a:defRPr>
                <a:solidFill>
                  <a:schemeClr val="tx1"/>
                </a:solidFill>
                <a:latin typeface="Arial" charset="0"/>
                <a:ea typeface="ＭＳ Ｐゴシック" charset="-128"/>
              </a:defRPr>
            </a:lvl5pPr>
            <a:lvl6pPr marL="2321227" indent="-211021" defTabSz="905630" eaLnBrk="0" fontAlgn="base" hangingPunct="0">
              <a:spcBef>
                <a:spcPct val="0"/>
              </a:spcBef>
              <a:spcAft>
                <a:spcPct val="0"/>
              </a:spcAft>
              <a:defRPr>
                <a:solidFill>
                  <a:schemeClr val="tx1"/>
                </a:solidFill>
                <a:latin typeface="Arial" charset="0"/>
                <a:ea typeface="ＭＳ Ｐゴシック" charset="-128"/>
              </a:defRPr>
            </a:lvl6pPr>
            <a:lvl7pPr marL="2743269" indent="-211021" defTabSz="905630" eaLnBrk="0" fontAlgn="base" hangingPunct="0">
              <a:spcBef>
                <a:spcPct val="0"/>
              </a:spcBef>
              <a:spcAft>
                <a:spcPct val="0"/>
              </a:spcAft>
              <a:defRPr>
                <a:solidFill>
                  <a:schemeClr val="tx1"/>
                </a:solidFill>
                <a:latin typeface="Arial" charset="0"/>
                <a:ea typeface="ＭＳ Ｐゴシック" charset="-128"/>
              </a:defRPr>
            </a:lvl7pPr>
            <a:lvl8pPr marL="3165310" indent="-211021" defTabSz="905630" eaLnBrk="0" fontAlgn="base" hangingPunct="0">
              <a:spcBef>
                <a:spcPct val="0"/>
              </a:spcBef>
              <a:spcAft>
                <a:spcPct val="0"/>
              </a:spcAft>
              <a:defRPr>
                <a:solidFill>
                  <a:schemeClr val="tx1"/>
                </a:solidFill>
                <a:latin typeface="Arial" charset="0"/>
                <a:ea typeface="ＭＳ Ｐゴシック" charset="-128"/>
              </a:defRPr>
            </a:lvl8pPr>
            <a:lvl9pPr marL="3587351" indent="-211021" defTabSz="90563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2074B7BA-98BE-4459-B575-AFB6BB975673}" type="slidenum">
              <a:rPr lang="en-US" altLang="fr-FR" smtClean="0">
                <a:solidFill>
                  <a:prstClr val="black"/>
                </a:solidFill>
              </a:rPr>
              <a:pPr eaLnBrk="1" hangingPunct="1"/>
              <a:t>32</a:t>
            </a:fld>
            <a:endParaRPr lang="en-US" altLang="fr-FR">
              <a:solidFill>
                <a:prstClr val="black"/>
              </a:solidFill>
            </a:endParaRPr>
          </a:p>
        </p:txBody>
      </p:sp>
      <p:sp>
        <p:nvSpPr>
          <p:cNvPr id="20482" name="Rectangle 2"/>
          <p:cNvSpPr>
            <a:spLocks noGrp="1" noRot="1" noChangeAspect="1" noChangeArrowheads="1" noTextEdit="1"/>
          </p:cNvSpPr>
          <p:nvPr>
            <p:ph type="sldImg"/>
          </p:nvPr>
        </p:nvSpPr>
        <p:spPr>
          <a:ln/>
          <a:extLst>
            <a:ext uri="{FAA26D3D-D897-4be2-8F04-BA451C77F1D7}"/>
          </a:extLst>
        </p:spPr>
      </p:sp>
      <p:sp>
        <p:nvSpPr>
          <p:cNvPr id="80900" name="Rectangle 3"/>
          <p:cNvSpPr>
            <a:spLocks noGrp="1" noChangeArrowheads="1"/>
          </p:cNvSpPr>
          <p:nvPr>
            <p:ph type="body" idx="1"/>
          </p:nvPr>
        </p:nvSpPr>
        <p:spPr>
          <a:noFill/>
        </p:spPr>
        <p:txBody>
          <a:bodyPr/>
          <a:lstStyle/>
          <a:p>
            <a:pPr eaLnBrk="1" hangingPunct="1"/>
            <a:r>
              <a:rPr lang="fr-CA" altLang="fr-FR" dirty="0">
                <a:ea typeface="ＭＳ Ｐゴシック" charset="-128"/>
              </a:rPr>
              <a:t>Comment expliquer le 4 000 mg par jour si je ne rajoute pas de sel à la table?</a:t>
            </a:r>
          </a:p>
          <a:p>
            <a:pPr eaLnBrk="1" hangingPunct="1"/>
            <a:r>
              <a:rPr lang="fr-CA" altLang="fr-FR" dirty="0">
                <a:ea typeface="ＭＳ Ｐゴシック" charset="-128"/>
              </a:rPr>
              <a:t>Parce que le sel de table ne représente que 5%  et le sel ajouté à la cuisson 6 % de notre apport en sel.</a:t>
            </a:r>
          </a:p>
          <a:p>
            <a:pPr eaLnBrk="1" hangingPunct="1"/>
            <a:r>
              <a:rPr lang="fr-CA" altLang="fr-FR" dirty="0">
                <a:ea typeface="ＭＳ Ｐゴシック" charset="-128"/>
              </a:rPr>
              <a:t>Donc, seulement 11 % de l’apport en sodium provient du sel qu’on dit « visible ».</a:t>
            </a:r>
          </a:p>
          <a:p>
            <a:pPr eaLnBrk="1" hangingPunct="1"/>
            <a:r>
              <a:rPr lang="fr-CA" altLang="fr-FR" dirty="0">
                <a:ea typeface="ＭＳ Ｐゴシック" charset="-128"/>
              </a:rPr>
              <a:t>Les aliments transformés en sont la source principale, fournissant 77 % de l’apport quotidien moyen de sodium.</a:t>
            </a:r>
          </a:p>
        </p:txBody>
      </p:sp>
    </p:spTree>
    <p:extLst>
      <p:ext uri="{BB962C8B-B14F-4D97-AF65-F5344CB8AC3E}">
        <p14:creationId xmlns:p14="http://schemas.microsoft.com/office/powerpoint/2010/main" val="2072260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Espace réservé du numéro de diapositive 7"/>
          <p:cNvSpPr>
            <a:spLocks noGrp="1" noChangeArrowheads="1"/>
          </p:cNvSpPr>
          <p:nvPr>
            <p:ph type="sldNum" sz="quarter" idx="5"/>
          </p:nvPr>
        </p:nvSpPr>
        <p:spPr>
          <a:noFill/>
        </p:spPr>
        <p:txBody>
          <a:bodyPr/>
          <a:lstStyle>
            <a:lvl1pPr defTabSz="905630" eaLnBrk="0" hangingPunct="0">
              <a:defRPr>
                <a:solidFill>
                  <a:schemeClr val="tx1"/>
                </a:solidFill>
                <a:latin typeface="Arial" pitchFamily="34" charset="0"/>
                <a:ea typeface="ＭＳ Ｐゴシック" charset="-128"/>
              </a:defRPr>
            </a:lvl1pPr>
            <a:lvl2pPr marL="685817" indent="-263776" defTabSz="905630" eaLnBrk="0" hangingPunct="0">
              <a:defRPr>
                <a:solidFill>
                  <a:schemeClr val="tx1"/>
                </a:solidFill>
                <a:latin typeface="Arial" pitchFamily="34" charset="0"/>
                <a:ea typeface="ＭＳ Ｐゴシック" charset="-128"/>
              </a:defRPr>
            </a:lvl2pPr>
            <a:lvl3pPr marL="1055103" indent="-211021" defTabSz="905630" eaLnBrk="0" hangingPunct="0">
              <a:defRPr>
                <a:solidFill>
                  <a:schemeClr val="tx1"/>
                </a:solidFill>
                <a:latin typeface="Arial" pitchFamily="34" charset="0"/>
                <a:ea typeface="ＭＳ Ｐゴシック" charset="-128"/>
              </a:defRPr>
            </a:lvl3pPr>
            <a:lvl4pPr marL="1477145" indent="-211021" defTabSz="905630" eaLnBrk="0" hangingPunct="0">
              <a:defRPr>
                <a:solidFill>
                  <a:schemeClr val="tx1"/>
                </a:solidFill>
                <a:latin typeface="Arial" pitchFamily="34" charset="0"/>
                <a:ea typeface="ＭＳ Ｐゴシック" charset="-128"/>
              </a:defRPr>
            </a:lvl4pPr>
            <a:lvl5pPr marL="1899186" indent="-211021" defTabSz="905630" eaLnBrk="0" hangingPunct="0">
              <a:defRPr>
                <a:solidFill>
                  <a:schemeClr val="tx1"/>
                </a:solidFill>
                <a:latin typeface="Arial" pitchFamily="34" charset="0"/>
                <a:ea typeface="ＭＳ Ｐゴシック" charset="-128"/>
              </a:defRPr>
            </a:lvl5pPr>
            <a:lvl6pPr marL="2321227" indent="-211021" defTabSz="905630" eaLnBrk="0" fontAlgn="base" hangingPunct="0">
              <a:spcBef>
                <a:spcPct val="0"/>
              </a:spcBef>
              <a:spcAft>
                <a:spcPct val="0"/>
              </a:spcAft>
              <a:defRPr>
                <a:solidFill>
                  <a:schemeClr val="tx1"/>
                </a:solidFill>
                <a:latin typeface="Arial" pitchFamily="34" charset="0"/>
                <a:ea typeface="ＭＳ Ｐゴシック" charset="-128"/>
              </a:defRPr>
            </a:lvl6pPr>
            <a:lvl7pPr marL="2743269" indent="-211021" defTabSz="905630" eaLnBrk="0" fontAlgn="base" hangingPunct="0">
              <a:spcBef>
                <a:spcPct val="0"/>
              </a:spcBef>
              <a:spcAft>
                <a:spcPct val="0"/>
              </a:spcAft>
              <a:defRPr>
                <a:solidFill>
                  <a:schemeClr val="tx1"/>
                </a:solidFill>
                <a:latin typeface="Arial" pitchFamily="34" charset="0"/>
                <a:ea typeface="ＭＳ Ｐゴシック" charset="-128"/>
              </a:defRPr>
            </a:lvl7pPr>
            <a:lvl8pPr marL="3165310" indent="-211021" defTabSz="905630" eaLnBrk="0" fontAlgn="base" hangingPunct="0">
              <a:spcBef>
                <a:spcPct val="0"/>
              </a:spcBef>
              <a:spcAft>
                <a:spcPct val="0"/>
              </a:spcAft>
              <a:defRPr>
                <a:solidFill>
                  <a:schemeClr val="tx1"/>
                </a:solidFill>
                <a:latin typeface="Arial" pitchFamily="34" charset="0"/>
                <a:ea typeface="ＭＳ Ｐゴシック" charset="-128"/>
              </a:defRPr>
            </a:lvl8pPr>
            <a:lvl9pPr marL="3587351" indent="-211021" defTabSz="905630" eaLnBrk="0" fontAlgn="base" hangingPunct="0">
              <a:spcBef>
                <a:spcPct val="0"/>
              </a:spcBef>
              <a:spcAft>
                <a:spcPct val="0"/>
              </a:spcAft>
              <a:defRPr>
                <a:solidFill>
                  <a:schemeClr val="tx1"/>
                </a:solidFill>
                <a:latin typeface="Arial" pitchFamily="34" charset="0"/>
                <a:ea typeface="ＭＳ Ｐゴシック" charset="-128"/>
              </a:defRPr>
            </a:lvl9pPr>
          </a:lstStyle>
          <a:p>
            <a:pPr eaLnBrk="1" hangingPunct="1"/>
            <a:fld id="{638B5C1F-6D9D-4CF4-952A-E40808FD4AB9}" type="slidenum">
              <a:rPr lang="en-US" altLang="fr-FR">
                <a:solidFill>
                  <a:prstClr val="black"/>
                </a:solidFill>
              </a:rPr>
              <a:pPr eaLnBrk="1" hangingPunct="1"/>
              <a:t>33</a:t>
            </a:fld>
            <a:endParaRPr lang="en-US" altLang="fr-FR">
              <a:solidFill>
                <a:prstClr val="black"/>
              </a:solidFill>
            </a:endParaRPr>
          </a:p>
        </p:txBody>
      </p:sp>
      <p:sp>
        <p:nvSpPr>
          <p:cNvPr id="1412098" name="Slide Image Placeholder 1"/>
          <p:cNvSpPr>
            <a:spLocks noGrp="1" noRot="1" noChangeAspect="1" noTextEdit="1"/>
          </p:cNvSpPr>
          <p:nvPr>
            <p:ph type="sldImg"/>
          </p:nvPr>
        </p:nvSpPr>
        <p:spPr>
          <a:ln/>
          <a:extLst>
            <a:ext uri="{FAA26D3D-D897-4be2-8F04-BA451C77F1D7}"/>
          </a:extLst>
        </p:spPr>
      </p:sp>
      <p:sp>
        <p:nvSpPr>
          <p:cNvPr id="32973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CA" altLang="fr-FR">
                <a:latin typeface="Arial" pitchFamily="34" charset="0"/>
                <a:ea typeface="ＭＳ Ｐゴシック" charset="-128"/>
              </a:rPr>
              <a:t>Ne pensez pas que votre goût peut toujours détecter la présence du sel. Qui aurait pu dire qu’un muffin du commerce contient près de 3 sachets de sel ou qu’un gruau instant aromatisé contient  60 fois plus de sodium que la version nature.</a:t>
            </a:r>
            <a:endParaRPr lang="fr-FR" altLang="fr-FR">
              <a:latin typeface="Arial" pitchFamily="34" charset="0"/>
              <a:ea typeface="ＭＳ Ｐゴシック" charset="-128"/>
            </a:endParaRPr>
          </a:p>
        </p:txBody>
      </p:sp>
      <p:sp>
        <p:nvSpPr>
          <p:cNvPr id="329733" name="Slide Number Placeholder 3"/>
          <p:cNvSpPr txBox="1">
            <a:spLocks noGrp="1"/>
          </p:cNvSpPr>
          <p:nvPr/>
        </p:nvSpPr>
        <p:spPr bwMode="auto">
          <a:xfrm>
            <a:off x="3884463" y="8684460"/>
            <a:ext cx="2972004" cy="458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70" tIns="45285" rIns="90570" bIns="45285" anchor="b"/>
          <a:lstStyle>
            <a:lvl1pPr defTabSz="981075" eaLnBrk="0" hangingPunct="0">
              <a:defRPr>
                <a:solidFill>
                  <a:schemeClr val="tx1"/>
                </a:solidFill>
                <a:latin typeface="Arial" pitchFamily="34" charset="0"/>
                <a:ea typeface="ＭＳ Ｐゴシック" charset="-128"/>
              </a:defRPr>
            </a:lvl1pPr>
            <a:lvl2pPr marL="742950" indent="-285750" defTabSz="981075" eaLnBrk="0" hangingPunct="0">
              <a:defRPr>
                <a:solidFill>
                  <a:schemeClr val="tx1"/>
                </a:solidFill>
                <a:latin typeface="Arial" pitchFamily="34" charset="0"/>
                <a:ea typeface="ＭＳ Ｐゴシック" charset="-128"/>
              </a:defRPr>
            </a:lvl2pPr>
            <a:lvl3pPr marL="1143000" indent="-228600" defTabSz="981075" eaLnBrk="0" hangingPunct="0">
              <a:defRPr>
                <a:solidFill>
                  <a:schemeClr val="tx1"/>
                </a:solidFill>
                <a:latin typeface="Arial" pitchFamily="34" charset="0"/>
                <a:ea typeface="ＭＳ Ｐゴシック" charset="-128"/>
              </a:defRPr>
            </a:lvl3pPr>
            <a:lvl4pPr marL="1600200" indent="-228600" defTabSz="981075" eaLnBrk="0" hangingPunct="0">
              <a:defRPr>
                <a:solidFill>
                  <a:schemeClr val="tx1"/>
                </a:solidFill>
                <a:latin typeface="Arial" pitchFamily="34" charset="0"/>
                <a:ea typeface="ＭＳ Ｐゴシック" charset="-128"/>
              </a:defRPr>
            </a:lvl4pPr>
            <a:lvl5pPr marL="2057400" indent="-228600" defTabSz="981075" eaLnBrk="0" hangingPunct="0">
              <a:defRPr>
                <a:solidFill>
                  <a:schemeClr val="tx1"/>
                </a:solidFill>
                <a:latin typeface="Arial" pitchFamily="34" charset="0"/>
                <a:ea typeface="ＭＳ Ｐゴシック" charset="-128"/>
              </a:defRPr>
            </a:lvl5pPr>
            <a:lvl6pPr marL="2514600" indent="-228600" defTabSz="981075"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defTabSz="981075"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defTabSz="981075"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defTabSz="981075" eaLnBrk="0" fontAlgn="base" hangingPunct="0">
              <a:spcBef>
                <a:spcPct val="0"/>
              </a:spcBef>
              <a:spcAft>
                <a:spcPct val="0"/>
              </a:spcAft>
              <a:defRPr>
                <a:solidFill>
                  <a:schemeClr val="tx1"/>
                </a:solidFill>
                <a:latin typeface="Arial" pitchFamily="34" charset="0"/>
                <a:ea typeface="ＭＳ Ｐゴシック" charset="-128"/>
              </a:defRPr>
            </a:lvl9pPr>
          </a:lstStyle>
          <a:p>
            <a:pPr algn="r" eaLnBrk="1" fontAlgn="base" hangingPunct="1">
              <a:spcBef>
                <a:spcPct val="0"/>
              </a:spcBef>
              <a:spcAft>
                <a:spcPct val="0"/>
              </a:spcAft>
            </a:pPr>
            <a:fld id="{41B05661-8114-45F4-B0E7-3FED6F900D8A}" type="slidenum">
              <a:rPr lang="en-US" altLang="fr-FR" sz="1200">
                <a:solidFill>
                  <a:prstClr val="black"/>
                </a:solidFill>
              </a:rPr>
              <a:pPr algn="r" eaLnBrk="1" fontAlgn="base" hangingPunct="1">
                <a:spcBef>
                  <a:spcPct val="0"/>
                </a:spcBef>
                <a:spcAft>
                  <a:spcPct val="0"/>
                </a:spcAft>
              </a:pPr>
              <a:t>33</a:t>
            </a:fld>
            <a:endParaRPr lang="en-US" altLang="fr-FR" sz="1200">
              <a:solidFill>
                <a:prstClr val="black"/>
              </a:solidFill>
            </a:endParaRPr>
          </a:p>
        </p:txBody>
      </p:sp>
    </p:spTree>
    <p:extLst>
      <p:ext uri="{BB962C8B-B14F-4D97-AF65-F5344CB8AC3E}">
        <p14:creationId xmlns:p14="http://schemas.microsoft.com/office/powerpoint/2010/main" val="3383049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u numéro de diapositive 7"/>
          <p:cNvSpPr>
            <a:spLocks noGrp="1" noChangeArrowheads="1"/>
          </p:cNvSpPr>
          <p:nvPr>
            <p:ph type="sldNum" sz="quarter" idx="5"/>
          </p:nvPr>
        </p:nvSpPr>
        <p:spPr/>
        <p:txBody>
          <a:bodyPr/>
          <a:lstStyle>
            <a:lvl1pPr defTabSz="914264" eaLnBrk="0" hangingPunct="0">
              <a:defRPr>
                <a:solidFill>
                  <a:schemeClr val="tx1"/>
                </a:solidFill>
                <a:latin typeface="Arial" charset="0"/>
                <a:ea typeface="ＭＳ Ｐゴシック" charset="-128"/>
              </a:defRPr>
            </a:lvl1pPr>
            <a:lvl2pPr marL="692355" indent="-266290" defTabSz="914264" eaLnBrk="0" hangingPunct="0">
              <a:defRPr>
                <a:solidFill>
                  <a:schemeClr val="tx1"/>
                </a:solidFill>
                <a:latin typeface="Arial" charset="0"/>
                <a:ea typeface="ＭＳ Ｐゴシック" charset="-128"/>
              </a:defRPr>
            </a:lvl2pPr>
            <a:lvl3pPr marL="1065162" indent="-213032" defTabSz="914264" eaLnBrk="0" hangingPunct="0">
              <a:defRPr>
                <a:solidFill>
                  <a:schemeClr val="tx1"/>
                </a:solidFill>
                <a:latin typeface="Arial" charset="0"/>
                <a:ea typeface="ＭＳ Ｐゴシック" charset="-128"/>
              </a:defRPr>
            </a:lvl3pPr>
            <a:lvl4pPr marL="1491226" indent="-213032" defTabSz="914264" eaLnBrk="0" hangingPunct="0">
              <a:defRPr>
                <a:solidFill>
                  <a:schemeClr val="tx1"/>
                </a:solidFill>
                <a:latin typeface="Arial" charset="0"/>
                <a:ea typeface="ＭＳ Ｐゴシック" charset="-128"/>
              </a:defRPr>
            </a:lvl4pPr>
            <a:lvl5pPr marL="1917291" indent="-213032" defTabSz="914264" eaLnBrk="0" hangingPunct="0">
              <a:defRPr>
                <a:solidFill>
                  <a:schemeClr val="tx1"/>
                </a:solidFill>
                <a:latin typeface="Arial" charset="0"/>
                <a:ea typeface="ＭＳ Ｐゴシック" charset="-128"/>
              </a:defRPr>
            </a:lvl5pPr>
            <a:lvl6pPr marL="2343356" indent="-213032" defTabSz="914264" eaLnBrk="0" fontAlgn="base" hangingPunct="0">
              <a:spcBef>
                <a:spcPct val="0"/>
              </a:spcBef>
              <a:spcAft>
                <a:spcPct val="0"/>
              </a:spcAft>
              <a:defRPr>
                <a:solidFill>
                  <a:schemeClr val="tx1"/>
                </a:solidFill>
                <a:latin typeface="Arial" charset="0"/>
                <a:ea typeface="ＭＳ Ｐゴシック" charset="-128"/>
              </a:defRPr>
            </a:lvl6pPr>
            <a:lvl7pPr marL="2769420" indent="-213032" defTabSz="914264" eaLnBrk="0" fontAlgn="base" hangingPunct="0">
              <a:spcBef>
                <a:spcPct val="0"/>
              </a:spcBef>
              <a:spcAft>
                <a:spcPct val="0"/>
              </a:spcAft>
              <a:defRPr>
                <a:solidFill>
                  <a:schemeClr val="tx1"/>
                </a:solidFill>
                <a:latin typeface="Arial" charset="0"/>
                <a:ea typeface="ＭＳ Ｐゴシック" charset="-128"/>
              </a:defRPr>
            </a:lvl7pPr>
            <a:lvl8pPr marL="3195485" indent="-213032" defTabSz="914264" eaLnBrk="0" fontAlgn="base" hangingPunct="0">
              <a:spcBef>
                <a:spcPct val="0"/>
              </a:spcBef>
              <a:spcAft>
                <a:spcPct val="0"/>
              </a:spcAft>
              <a:defRPr>
                <a:solidFill>
                  <a:schemeClr val="tx1"/>
                </a:solidFill>
                <a:latin typeface="Arial" charset="0"/>
                <a:ea typeface="ＭＳ Ｐゴシック" charset="-128"/>
              </a:defRPr>
            </a:lvl8pPr>
            <a:lvl9pPr marL="3621550" indent="-213032" defTabSz="914264" eaLnBrk="0" fontAlgn="base" hangingPunct="0">
              <a:spcBef>
                <a:spcPct val="0"/>
              </a:spcBef>
              <a:spcAft>
                <a:spcPct val="0"/>
              </a:spcAft>
              <a:defRPr>
                <a:solidFill>
                  <a:schemeClr val="tx1"/>
                </a:solidFill>
                <a:latin typeface="Arial" charset="0"/>
                <a:ea typeface="ＭＳ Ｐゴシック" charset="-128"/>
              </a:defRPr>
            </a:lvl9pPr>
          </a:lstStyle>
          <a:p>
            <a:pPr eaLnBrk="1" hangingPunct="1">
              <a:defRPr/>
            </a:pPr>
            <a:fld id="{CA7D7527-3CB8-4D3C-85D1-0DFA1E71AF8D}" type="slidenum">
              <a:rPr lang="en-US">
                <a:solidFill>
                  <a:prstClr val="black"/>
                </a:solidFill>
              </a:rPr>
              <a:pPr eaLnBrk="1" hangingPunct="1">
                <a:defRPr/>
              </a:pPr>
              <a:t>34</a:t>
            </a:fld>
            <a:endParaRPr lang="en-US">
              <a:solidFill>
                <a:prstClr val="black"/>
              </a:solidFill>
            </a:endParaRPr>
          </a:p>
        </p:txBody>
      </p:sp>
      <p:sp>
        <p:nvSpPr>
          <p:cNvPr id="1414146" name="Slide Image Placeholder 1"/>
          <p:cNvSpPr>
            <a:spLocks noGrp="1" noRot="1" noChangeAspect="1" noTextEdit="1"/>
          </p:cNvSpPr>
          <p:nvPr>
            <p:ph type="sldImg"/>
          </p:nvPr>
        </p:nvSpPr>
        <p:spPr>
          <a:ln/>
          <a:extLst>
            <a:ext uri="{FAA26D3D-D897-4be2-8F04-BA451C77F1D7}"/>
          </a:extLst>
        </p:spPr>
      </p:sp>
      <p:sp>
        <p:nvSpPr>
          <p:cNvPr id="1414147"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r>
              <a:rPr lang="fr-CA" dirty="0"/>
              <a:t>Même si nous ne mangeons pas des frites et de la pizza tous les jours, nous avons par contre recours à plusieurs produits alimentaires transformés et usinés pour compléter nos recettes maison. Un bon exemple, des bouillons ou sauces en pot qui qui peuvent contenir près de 4 sachets de sel pour une portion usuelle…</a:t>
            </a:r>
            <a:endParaRPr lang="fr-FR" dirty="0"/>
          </a:p>
        </p:txBody>
      </p:sp>
      <p:sp>
        <p:nvSpPr>
          <p:cNvPr id="320517" name="Slide Number Placeholder 3"/>
          <p:cNvSpPr txBox="1">
            <a:spLocks noGrp="1"/>
          </p:cNvSpPr>
          <p:nvPr/>
        </p:nvSpPr>
        <p:spPr bwMode="auto">
          <a:xfrm>
            <a:off x="3884613" y="8684926"/>
            <a:ext cx="297180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3" tIns="45717" rIns="91433" bIns="45717" anchor="b"/>
          <a:lstStyle>
            <a:lvl1pPr defTabSz="981075">
              <a:defRPr sz="2400">
                <a:solidFill>
                  <a:schemeClr val="tx1"/>
                </a:solidFill>
                <a:latin typeface="Sybil Green" pitchFamily="2" charset="0"/>
                <a:ea typeface="ＭＳ Ｐゴシック" charset="-128"/>
              </a:defRPr>
            </a:lvl1pPr>
            <a:lvl2pPr marL="742950" indent="-285750" defTabSz="981075">
              <a:defRPr sz="2400">
                <a:solidFill>
                  <a:schemeClr val="tx1"/>
                </a:solidFill>
                <a:latin typeface="Sybil Green" pitchFamily="2" charset="0"/>
                <a:ea typeface="ＭＳ Ｐゴシック" charset="-128"/>
              </a:defRPr>
            </a:lvl2pPr>
            <a:lvl3pPr marL="1143000" indent="-228600" defTabSz="981075">
              <a:defRPr sz="2400">
                <a:solidFill>
                  <a:schemeClr val="tx1"/>
                </a:solidFill>
                <a:latin typeface="Sybil Green" pitchFamily="2" charset="0"/>
                <a:ea typeface="ＭＳ Ｐゴシック" charset="-128"/>
              </a:defRPr>
            </a:lvl3pPr>
            <a:lvl4pPr marL="1600200" indent="-228600" defTabSz="981075">
              <a:defRPr sz="2400">
                <a:solidFill>
                  <a:schemeClr val="tx1"/>
                </a:solidFill>
                <a:latin typeface="Sybil Green" pitchFamily="2" charset="0"/>
                <a:ea typeface="ＭＳ Ｐゴシック" charset="-128"/>
              </a:defRPr>
            </a:lvl4pPr>
            <a:lvl5pPr marL="2057400" indent="-228600" defTabSz="981075">
              <a:defRPr sz="2400">
                <a:solidFill>
                  <a:schemeClr val="tx1"/>
                </a:solidFill>
                <a:latin typeface="Sybil Green" pitchFamily="2" charset="0"/>
                <a:ea typeface="ＭＳ Ｐゴシック" charset="-128"/>
              </a:defRPr>
            </a:lvl5pPr>
            <a:lvl6pPr marL="2514600" indent="-228600" defTabSz="981075" eaLnBrk="0" fontAlgn="base" hangingPunct="0">
              <a:spcBef>
                <a:spcPct val="0"/>
              </a:spcBef>
              <a:spcAft>
                <a:spcPct val="0"/>
              </a:spcAft>
              <a:defRPr sz="2400">
                <a:solidFill>
                  <a:schemeClr val="tx1"/>
                </a:solidFill>
                <a:latin typeface="Sybil Green" pitchFamily="2" charset="0"/>
                <a:ea typeface="ＭＳ Ｐゴシック" charset="-128"/>
              </a:defRPr>
            </a:lvl6pPr>
            <a:lvl7pPr marL="2971800" indent="-228600" defTabSz="981075" eaLnBrk="0" fontAlgn="base" hangingPunct="0">
              <a:spcBef>
                <a:spcPct val="0"/>
              </a:spcBef>
              <a:spcAft>
                <a:spcPct val="0"/>
              </a:spcAft>
              <a:defRPr sz="2400">
                <a:solidFill>
                  <a:schemeClr val="tx1"/>
                </a:solidFill>
                <a:latin typeface="Sybil Green" pitchFamily="2" charset="0"/>
                <a:ea typeface="ＭＳ Ｐゴシック" charset="-128"/>
              </a:defRPr>
            </a:lvl7pPr>
            <a:lvl8pPr marL="3429000" indent="-228600" defTabSz="981075" eaLnBrk="0" fontAlgn="base" hangingPunct="0">
              <a:spcBef>
                <a:spcPct val="0"/>
              </a:spcBef>
              <a:spcAft>
                <a:spcPct val="0"/>
              </a:spcAft>
              <a:defRPr sz="2400">
                <a:solidFill>
                  <a:schemeClr val="tx1"/>
                </a:solidFill>
                <a:latin typeface="Sybil Green" pitchFamily="2" charset="0"/>
                <a:ea typeface="ＭＳ Ｐゴシック" charset="-128"/>
              </a:defRPr>
            </a:lvl8pPr>
            <a:lvl9pPr marL="3886200" indent="-228600" defTabSz="981075" eaLnBrk="0" fontAlgn="base" hangingPunct="0">
              <a:spcBef>
                <a:spcPct val="0"/>
              </a:spcBef>
              <a:spcAft>
                <a:spcPct val="0"/>
              </a:spcAft>
              <a:defRPr sz="2400">
                <a:solidFill>
                  <a:schemeClr val="tx1"/>
                </a:solidFill>
                <a:latin typeface="Sybil Green" pitchFamily="2" charset="0"/>
                <a:ea typeface="ＭＳ Ｐゴシック" charset="-128"/>
              </a:defRPr>
            </a:lvl9pPr>
          </a:lstStyle>
          <a:p>
            <a:pPr algn="r" fontAlgn="base">
              <a:spcBef>
                <a:spcPct val="0"/>
              </a:spcBef>
              <a:spcAft>
                <a:spcPct val="0"/>
              </a:spcAft>
            </a:pPr>
            <a:fld id="{4FDEEAD8-8B2F-4C14-A736-341801D73680}" type="slidenum">
              <a:rPr lang="en-US" altLang="fr-FR" sz="1200">
                <a:solidFill>
                  <a:srgbClr val="000000"/>
                </a:solidFill>
                <a:latin typeface="Arial" charset="0"/>
              </a:rPr>
              <a:pPr algn="r" fontAlgn="base">
                <a:spcBef>
                  <a:spcPct val="0"/>
                </a:spcBef>
                <a:spcAft>
                  <a:spcPct val="0"/>
                </a:spcAft>
              </a:pPr>
              <a:t>34</a:t>
            </a:fld>
            <a:endParaRPr lang="en-US" altLang="fr-FR" sz="1200">
              <a:solidFill>
                <a:srgbClr val="000000"/>
              </a:solidFill>
              <a:latin typeface="Arial" charset="0"/>
            </a:endParaRPr>
          </a:p>
        </p:txBody>
      </p:sp>
    </p:spTree>
    <p:extLst>
      <p:ext uri="{BB962C8B-B14F-4D97-AF65-F5344CB8AC3E}">
        <p14:creationId xmlns:p14="http://schemas.microsoft.com/office/powerpoint/2010/main" val="171717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A47FBC55-952D-0B46-AC21-396E551CE132}"/>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6426351A-E7E4-4941-83F6-0851FE7972DB}" type="slidenum">
              <a:rPr lang="fr-CA" altLang="fr-FR" sz="1200" b="0">
                <a:solidFill>
                  <a:schemeClr val="tx1"/>
                </a:solidFill>
                <a:latin typeface="Times" pitchFamily="2" charset="0"/>
              </a:rPr>
              <a:pPr>
                <a:lnSpc>
                  <a:spcPct val="100000"/>
                </a:lnSpc>
                <a:spcBef>
                  <a:spcPct val="0"/>
                </a:spcBef>
                <a:buClrTx/>
                <a:buSzTx/>
                <a:buFontTx/>
                <a:buNone/>
              </a:pPr>
              <a:t>4</a:t>
            </a:fld>
            <a:endParaRPr lang="fr-CA" altLang="fr-FR" sz="1200" b="0">
              <a:solidFill>
                <a:schemeClr val="tx1"/>
              </a:solidFill>
              <a:latin typeface="Times" pitchFamily="2" charset="0"/>
            </a:endParaRPr>
          </a:p>
        </p:txBody>
      </p:sp>
      <p:sp>
        <p:nvSpPr>
          <p:cNvPr id="25602" name="Rectangle 2">
            <a:extLst>
              <a:ext uri="{FF2B5EF4-FFF2-40B4-BE49-F238E27FC236}">
                <a16:creationId xmlns:a16="http://schemas.microsoft.com/office/drawing/2014/main" id="{1E2AA492-045E-B84D-A2A5-EC7D550A1CE8}"/>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5B10A36F-DC8A-4C43-9736-83987A0ECE29}"/>
              </a:ext>
            </a:extLst>
          </p:cNvPr>
          <p:cNvSpPr>
            <a:spLocks noGrp="1" noChangeArrowheads="1"/>
          </p:cNvSpPr>
          <p:nvPr>
            <p:ph type="body" idx="1"/>
          </p:nvPr>
        </p:nvSpPr>
        <p:spPr>
          <a:noFill/>
        </p:spPr>
        <p:txBody>
          <a:bodyPr/>
          <a:lstStyle/>
          <a:p>
            <a:pPr algn="just" eaLnBrk="1" hangingPunct="1"/>
            <a:r>
              <a:rPr lang="fr-CA" altLang="fr-FR" b="1" dirty="0"/>
              <a:t>Notes :</a:t>
            </a:r>
            <a:endParaRPr lang="fr-CA" altLang="fr-FR" b="1" u="sng" dirty="0"/>
          </a:p>
          <a:p>
            <a:pPr algn="just" eaLnBrk="1" hangingPunct="1"/>
            <a:r>
              <a:rPr lang="fr-CA" altLang="fr-FR" dirty="0">
                <a:cs typeface="Arial" panose="020B0604020202020204" pitchFamily="34" charset="0"/>
              </a:rPr>
              <a:t>Le plus fréquemment, il n’existe pas d’explication à l’hypertension. En effet, dans 90 à 95 %</a:t>
            </a:r>
            <a:r>
              <a:rPr lang="fr-CA" altLang="fr-FR" baseline="30000" dirty="0">
                <a:cs typeface="Arial" panose="020B0604020202020204" pitchFamily="34" charset="0"/>
              </a:rPr>
              <a:t>1</a:t>
            </a:r>
            <a:r>
              <a:rPr lang="fr-CA" altLang="fr-FR" dirty="0">
                <a:cs typeface="Arial" panose="020B0604020202020204" pitchFamily="34" charset="0"/>
              </a:rPr>
              <a:t> des cas, la cause exacte de l’hypertension artérielle n’est pas trouvée.  Les médecins parlent alors </a:t>
            </a:r>
            <a:r>
              <a:rPr lang="fr-CA" altLang="fr-FR" b="1" dirty="0">
                <a:cs typeface="Arial" panose="020B0604020202020204" pitchFamily="34" charset="0"/>
              </a:rPr>
              <a:t>d’hypertension artérielle essentielle </a:t>
            </a:r>
            <a:r>
              <a:rPr lang="fr-CA" altLang="fr-FR" dirty="0">
                <a:cs typeface="Arial" panose="020B0604020202020204" pitchFamily="34" charset="0"/>
              </a:rPr>
              <a:t> ou encore</a:t>
            </a:r>
            <a:r>
              <a:rPr lang="fr-CA" altLang="fr-FR" b="1" dirty="0">
                <a:cs typeface="Arial" panose="020B0604020202020204" pitchFamily="34" charset="0"/>
              </a:rPr>
              <a:t> d’hypertension artérielle primaire.</a:t>
            </a:r>
            <a:r>
              <a:rPr lang="fr-CA" altLang="fr-FR" dirty="0">
                <a:cs typeface="Arial" panose="020B0604020202020204" pitchFamily="34" charset="0"/>
              </a:rPr>
              <a:t> En d’autres mots, le médecin ne pourra pas déterminer avec exactitude la cause de la haute pression. Par contre, plusieurs facteurs de risque sont associés à l’hypertension comme la sédentarité, l’obésité, le diabète, le stress, le tabagisme, l’hypercholestérolémie, l’hérédité, le sexe masculin (jusqu’à ce que les femmes atteignent la ménopause), la race, l’âge, etc. Prenons pour exemple une personne ayant un surplus de poids, qui fume et qui est sédentaire. Il sera impossible de déterminer avec précision quel est le facteur qui aura amené l’élévation de la pression. Il se pourrait bien que ce soit une combinaison des trois. </a:t>
            </a:r>
          </a:p>
          <a:p>
            <a:pPr algn="just" eaLnBrk="1" hangingPunct="1"/>
            <a:r>
              <a:rPr lang="fr-CA" altLang="fr-FR" dirty="0">
                <a:cs typeface="Arial" panose="020B0604020202020204" pitchFamily="34" charset="0"/>
              </a:rPr>
              <a:t>D’un autre côté, dans 5 à 10 %</a:t>
            </a:r>
            <a:r>
              <a:rPr lang="fr-CA" altLang="fr-FR" baseline="30000" dirty="0">
                <a:cs typeface="Arial" panose="020B0604020202020204" pitchFamily="34" charset="0"/>
              </a:rPr>
              <a:t>1</a:t>
            </a:r>
            <a:r>
              <a:rPr lang="fr-CA" altLang="fr-FR" dirty="0">
                <a:cs typeface="Arial" panose="020B0604020202020204" pitchFamily="34" charset="0"/>
              </a:rPr>
              <a:t> des cas, les causes sont connues ; c’est ce qu’on appelle </a:t>
            </a:r>
            <a:r>
              <a:rPr lang="fr-CA" altLang="fr-FR" b="1" dirty="0">
                <a:cs typeface="Arial" panose="020B0604020202020204" pitchFamily="34" charset="0"/>
              </a:rPr>
              <a:t>l’hypertension secondaire.</a:t>
            </a:r>
            <a:r>
              <a:rPr lang="fr-CA" altLang="fr-FR" dirty="0">
                <a:cs typeface="Arial" panose="020B0604020202020204" pitchFamily="34" charset="0"/>
              </a:rPr>
              <a:t> Ces causes seront recherchées par le médecin dans certaines situations particulières, surtout lorsque le fait de connaître précisément la cause pourrait modifier le traitement. Par exemple, chez un enfant ayant de bonnes habitudes de vie et qui souffrirait d’hypertension, il serait justifié de lui faire passer des examens médicaux afin de découvrir s’il souffre de problèmes rénaux, de malformations de certaines artères, etc. </a:t>
            </a:r>
            <a:endParaRPr lang="fr-CA" altLang="fr-FR" dirty="0"/>
          </a:p>
        </p:txBody>
      </p:sp>
    </p:spTree>
    <p:extLst>
      <p:ext uri="{BB962C8B-B14F-4D97-AF65-F5344CB8AC3E}">
        <p14:creationId xmlns:p14="http://schemas.microsoft.com/office/powerpoint/2010/main" val="2169192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Rot="1" noChangeAspect="1" noChangeArrowheads="1" noTextEdit="1"/>
          </p:cNvSpPr>
          <p:nvPr>
            <p:ph type="sldImg"/>
          </p:nvPr>
        </p:nvSpPr>
        <p:spPr>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04803"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fr-CA" altLang="fr-FR">
                <a:latin typeface="Arial" pitchFamily="34" charset="0"/>
                <a:ea typeface="ＭＳ Ｐゴシック" charset="-128"/>
              </a:rPr>
              <a:t>En moyenne 29 secondes accordées à la lecture des étiquettes nutritionelles</a:t>
            </a:r>
            <a:endParaRPr lang="en-US" altLang="fr-FR">
              <a:latin typeface="Arial" pitchFamily="34" charset="0"/>
              <a:ea typeface="ＭＳ Ｐゴシック" charset="-128"/>
            </a:endParaRPr>
          </a:p>
        </p:txBody>
      </p:sp>
    </p:spTree>
    <p:extLst>
      <p:ext uri="{BB962C8B-B14F-4D97-AF65-F5344CB8AC3E}">
        <p14:creationId xmlns:p14="http://schemas.microsoft.com/office/powerpoint/2010/main" val="34342079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95DF0-9337-67DD-0AC1-A4BDA0AF735A}"/>
            </a:ext>
          </a:extLst>
        </p:cNvPr>
        <p:cNvGrpSpPr/>
        <p:nvPr/>
      </p:nvGrpSpPr>
      <p:grpSpPr>
        <a:xfrm>
          <a:off x="0" y="0"/>
          <a:ext cx="0" cy="0"/>
          <a:chOff x="0" y="0"/>
          <a:chExt cx="0" cy="0"/>
        </a:xfrm>
      </p:grpSpPr>
      <p:sp>
        <p:nvSpPr>
          <p:cNvPr id="204802" name="Rectangle 2">
            <a:extLst>
              <a:ext uri="{FF2B5EF4-FFF2-40B4-BE49-F238E27FC236}">
                <a16:creationId xmlns:a16="http://schemas.microsoft.com/office/drawing/2014/main" id="{F89DCED7-D9F1-0EC9-A3D9-0C806D955A2D}"/>
              </a:ext>
            </a:extLst>
          </p:cNvPr>
          <p:cNvSpPr>
            <a:spLocks noGrp="1" noRot="1" noChangeAspect="1" noChangeArrowheads="1" noTextEdit="1"/>
          </p:cNvSpPr>
          <p:nvPr>
            <p:ph type="sldImg"/>
          </p:nvPr>
        </p:nvSpPr>
        <p:spPr>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04803" name="Rectangle 3">
            <a:extLst>
              <a:ext uri="{FF2B5EF4-FFF2-40B4-BE49-F238E27FC236}">
                <a16:creationId xmlns:a16="http://schemas.microsoft.com/office/drawing/2014/main" id="{53D4A635-0035-1E94-3724-968FFE416A79}"/>
              </a:ext>
            </a:extLst>
          </p:cNvPr>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r>
              <a:rPr lang="fr-CA" altLang="fr-FR">
                <a:latin typeface="Arial" pitchFamily="34" charset="0"/>
                <a:ea typeface="ＭＳ Ｐゴシック" charset="-128"/>
              </a:rPr>
              <a:t>En moyenne 29 secondes accordées à la lecture des étiquettes nutritionelles</a:t>
            </a:r>
            <a:endParaRPr lang="en-US" altLang="fr-FR">
              <a:latin typeface="Arial" pitchFamily="34" charset="0"/>
              <a:ea typeface="ＭＳ Ｐゴシック" charset="-128"/>
            </a:endParaRPr>
          </a:p>
        </p:txBody>
      </p:sp>
    </p:spTree>
    <p:extLst>
      <p:ext uri="{BB962C8B-B14F-4D97-AF65-F5344CB8AC3E}">
        <p14:creationId xmlns:p14="http://schemas.microsoft.com/office/powerpoint/2010/main" val="172279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Espace réservé de l'image des diapositives 1"/>
          <p:cNvSpPr>
            <a:spLocks noGrp="1" noRot="1" noChangeAspect="1" noTextEdit="1"/>
          </p:cNvSpPr>
          <p:nvPr>
            <p:ph type="sldImg"/>
          </p:nvPr>
        </p:nvSpPr>
        <p:spPr>
          <a:ln/>
        </p:spPr>
      </p:sp>
      <p:sp>
        <p:nvSpPr>
          <p:cNvPr id="84995" name="Espace réservé des commentaires 2"/>
          <p:cNvSpPr>
            <a:spLocks noGrp="1"/>
          </p:cNvSpPr>
          <p:nvPr>
            <p:ph type="body" idx="1"/>
          </p:nvPr>
        </p:nvSpPr>
        <p:spPr>
          <a:noFill/>
          <a:ln/>
        </p:spPr>
        <p:txBody>
          <a:bodyPr/>
          <a:lstStyle/>
          <a:p>
            <a:pPr fontAlgn="base"/>
            <a:r>
              <a:rPr lang="fr-CA" sz="1200" b="0" i="0" kern="1200" dirty="0">
                <a:solidFill>
                  <a:schemeClr val="tx1"/>
                </a:solidFill>
                <a:effectLst/>
                <a:latin typeface="Times New Roman" charset="0"/>
                <a:ea typeface="+mn-ea"/>
                <a:cs typeface="+mn-cs"/>
              </a:rPr>
              <a:t>1) Les niveaux de consommation d’alcool à </a:t>
            </a:r>
            <a:r>
              <a:rPr lang="fr-CA" sz="1200" b="1" i="0" kern="1200" dirty="0">
                <a:solidFill>
                  <a:schemeClr val="tx1"/>
                </a:solidFill>
                <a:effectLst/>
                <a:latin typeface="Times New Roman" charset="0"/>
                <a:ea typeface="+mn-ea"/>
                <a:cs typeface="+mn-cs"/>
              </a:rPr>
              <a:t>faible risque</a:t>
            </a:r>
            <a:r>
              <a:rPr lang="fr-CA" sz="1200" b="0" i="0" kern="1200" dirty="0">
                <a:solidFill>
                  <a:schemeClr val="tx1"/>
                </a:solidFill>
                <a:effectLst/>
                <a:latin typeface="Times New Roman" charset="0"/>
                <a:ea typeface="+mn-ea"/>
                <a:cs typeface="+mn-cs"/>
              </a:rPr>
              <a:t>:</a:t>
            </a:r>
          </a:p>
          <a:p>
            <a:pPr marL="0" lvl="2" indent="0">
              <a:buNone/>
            </a:pPr>
            <a:r>
              <a:rPr lang="fr-CA" sz="1200" kern="1200" baseline="0" dirty="0">
                <a:solidFill>
                  <a:schemeClr val="tx1"/>
                </a:solidFill>
                <a:latin typeface="Times New Roman" charset="0"/>
                <a:ea typeface="+mn-ea"/>
                <a:cs typeface="+mn-cs"/>
              </a:rPr>
              <a:t>	- Femmes: 2 verres par jour – max 10 / semaine</a:t>
            </a:r>
          </a:p>
          <a:p>
            <a:pPr marL="0" lvl="2" indent="0">
              <a:buNone/>
            </a:pPr>
            <a:r>
              <a:rPr lang="fr-CA" sz="1200" kern="1200" baseline="0" dirty="0">
                <a:solidFill>
                  <a:schemeClr val="tx1"/>
                </a:solidFill>
                <a:latin typeface="Times New Roman" charset="0"/>
                <a:ea typeface="+mn-ea"/>
                <a:cs typeface="+mn-cs"/>
              </a:rPr>
              <a:t>	- Hommes: 3 verres par jour – max 15 / semaine</a:t>
            </a:r>
          </a:p>
          <a:p>
            <a:pPr marL="0" lvl="2" indent="0">
              <a:buNone/>
            </a:pPr>
            <a:endParaRPr lang="fr-CA" sz="1200" kern="1200" baseline="0" dirty="0">
              <a:solidFill>
                <a:schemeClr val="tx1"/>
              </a:solidFill>
              <a:latin typeface="Times New Roman" charset="0"/>
              <a:ea typeface="+mn-ea"/>
              <a:cs typeface="+mn-cs"/>
            </a:endParaRPr>
          </a:p>
          <a:p>
            <a:pPr marL="0" lvl="2" indent="0">
              <a:buNone/>
            </a:pPr>
            <a:r>
              <a:rPr lang="fr-CA" sz="1200" kern="1200" baseline="0" dirty="0">
                <a:solidFill>
                  <a:schemeClr val="tx1"/>
                </a:solidFill>
                <a:latin typeface="Times New Roman" charset="0"/>
                <a:ea typeface="+mn-ea"/>
                <a:cs typeface="+mn-cs"/>
              </a:rPr>
              <a:t>2) </a:t>
            </a:r>
            <a:r>
              <a:rPr lang="fr-CA" sz="1200" b="1" kern="1200" baseline="0" dirty="0">
                <a:solidFill>
                  <a:schemeClr val="tx1"/>
                </a:solidFill>
                <a:latin typeface="Times New Roman" charset="0"/>
                <a:ea typeface="+mn-ea"/>
                <a:cs typeface="+mn-cs"/>
              </a:rPr>
              <a:t>Effets néfastes sur le poids (apport calorique important), les TG, la PA</a:t>
            </a:r>
          </a:p>
          <a:p>
            <a:pPr marL="0" lvl="2" indent="0">
              <a:buNone/>
            </a:pPr>
            <a:endParaRPr lang="fr-CA" sz="1200" kern="1200" baseline="0" dirty="0">
              <a:solidFill>
                <a:schemeClr val="tx1"/>
              </a:solidFill>
              <a:latin typeface="Times New Roman" charset="0"/>
              <a:ea typeface="+mn-ea"/>
              <a:cs typeface="+mn-cs"/>
            </a:endParaRPr>
          </a:p>
          <a:p>
            <a:pPr marL="0" lvl="2" indent="0">
              <a:buNone/>
            </a:pPr>
            <a:r>
              <a:rPr lang="fr-CA" sz="1200" kern="1200" baseline="0" dirty="0">
                <a:solidFill>
                  <a:schemeClr val="tx1"/>
                </a:solidFill>
                <a:latin typeface="Times New Roman" charset="0"/>
                <a:ea typeface="+mn-ea"/>
                <a:cs typeface="+mn-cs"/>
              </a:rPr>
              <a:t>3) </a:t>
            </a:r>
            <a:r>
              <a:rPr lang="fr-CA" sz="1200" b="1" kern="1200" baseline="0" dirty="0">
                <a:solidFill>
                  <a:schemeClr val="tx1"/>
                </a:solidFill>
                <a:latin typeface="Times New Roman" charset="0"/>
                <a:ea typeface="+mn-ea"/>
                <a:cs typeface="+mn-cs"/>
              </a:rPr>
              <a:t>Personnes diabétiques : attention au risque d’hypo</a:t>
            </a:r>
            <a:r>
              <a:rPr lang="fr-CA" sz="1200" kern="1200" baseline="0" dirty="0">
                <a:solidFill>
                  <a:schemeClr val="tx1"/>
                </a:solidFill>
                <a:latin typeface="Times New Roman" charset="0"/>
                <a:ea typeface="+mn-ea"/>
                <a:cs typeface="+mn-cs"/>
              </a:rPr>
              <a:t> si prise de </a:t>
            </a:r>
            <a:r>
              <a:rPr lang="fr-CA" sz="1200" kern="1200" baseline="0" dirty="0" err="1">
                <a:solidFill>
                  <a:schemeClr val="tx1"/>
                </a:solidFill>
                <a:latin typeface="Times New Roman" charset="0"/>
                <a:ea typeface="+mn-ea"/>
                <a:cs typeface="+mn-cs"/>
              </a:rPr>
              <a:t>sulfonylurées</a:t>
            </a:r>
            <a:r>
              <a:rPr lang="fr-CA" sz="1200" kern="1200" baseline="0" dirty="0">
                <a:solidFill>
                  <a:schemeClr val="tx1"/>
                </a:solidFill>
                <a:latin typeface="Times New Roman" charset="0"/>
                <a:ea typeface="+mn-ea"/>
                <a:cs typeface="+mn-cs"/>
              </a:rPr>
              <a:t> ou insuline. </a:t>
            </a:r>
            <a:r>
              <a:rPr lang="fr-CA" sz="1200" b="1" kern="1200" baseline="0" dirty="0">
                <a:solidFill>
                  <a:schemeClr val="tx1"/>
                </a:solidFill>
                <a:latin typeface="Times New Roman" charset="0"/>
                <a:ea typeface="+mn-ea"/>
                <a:cs typeface="+mn-cs"/>
              </a:rPr>
              <a:t>Ne jamais prendre d’alcool sur un ventre vide</a:t>
            </a:r>
            <a:r>
              <a:rPr lang="fr-CA" sz="1200" kern="1200" baseline="0" dirty="0">
                <a:solidFill>
                  <a:schemeClr val="tx1"/>
                </a:solidFill>
                <a:latin typeface="Times New Roman" charset="0"/>
                <a:ea typeface="+mn-ea"/>
                <a:cs typeface="+mn-cs"/>
              </a:rPr>
              <a:t>.</a:t>
            </a:r>
          </a:p>
        </p:txBody>
      </p:sp>
      <p:sp>
        <p:nvSpPr>
          <p:cNvPr id="84996" name="Espace réservé du numéro de diapositive 3"/>
          <p:cNvSpPr>
            <a:spLocks noGrp="1"/>
          </p:cNvSpPr>
          <p:nvPr>
            <p:ph type="sldNum" sz="quarter" idx="5"/>
          </p:nvPr>
        </p:nvSpPr>
        <p:spPr>
          <a:noFill/>
        </p:spPr>
        <p:txBody>
          <a:bodyPr/>
          <a:lstStyle/>
          <a:p>
            <a:fld id="{02344B6D-0A3F-4F46-A31B-9D208D3EF9B8}" type="slidenum">
              <a:rPr lang="fr-CA" smtClean="0"/>
              <a:pPr/>
              <a:t>37</a:t>
            </a:fld>
            <a:endParaRPr lang="fr-CA"/>
          </a:p>
        </p:txBody>
      </p:sp>
    </p:spTree>
    <p:extLst>
      <p:ext uri="{BB962C8B-B14F-4D97-AF65-F5344CB8AC3E}">
        <p14:creationId xmlns:p14="http://schemas.microsoft.com/office/powerpoint/2010/main" val="348944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37666-9AF7-0833-2269-283B571921B9}"/>
            </a:ext>
          </a:extLst>
        </p:cNvPr>
        <p:cNvGrpSpPr/>
        <p:nvPr/>
      </p:nvGrpSpPr>
      <p:grpSpPr>
        <a:xfrm>
          <a:off x="0" y="0"/>
          <a:ext cx="0" cy="0"/>
          <a:chOff x="0" y="0"/>
          <a:chExt cx="0" cy="0"/>
        </a:xfrm>
      </p:grpSpPr>
      <p:sp>
        <p:nvSpPr>
          <p:cNvPr id="84994" name="Espace réservé de l'image des diapositives 1">
            <a:extLst>
              <a:ext uri="{FF2B5EF4-FFF2-40B4-BE49-F238E27FC236}">
                <a16:creationId xmlns:a16="http://schemas.microsoft.com/office/drawing/2014/main" id="{46B53527-C6C0-2C8F-8F31-5E7BB4728340}"/>
              </a:ext>
            </a:extLst>
          </p:cNvPr>
          <p:cNvSpPr>
            <a:spLocks noGrp="1" noRot="1" noChangeAspect="1" noTextEdit="1"/>
          </p:cNvSpPr>
          <p:nvPr>
            <p:ph type="sldImg"/>
          </p:nvPr>
        </p:nvSpPr>
        <p:spPr>
          <a:ln/>
        </p:spPr>
      </p:sp>
      <p:sp>
        <p:nvSpPr>
          <p:cNvPr id="84995" name="Espace réservé des commentaires 2">
            <a:extLst>
              <a:ext uri="{FF2B5EF4-FFF2-40B4-BE49-F238E27FC236}">
                <a16:creationId xmlns:a16="http://schemas.microsoft.com/office/drawing/2014/main" id="{7D1AB0B7-08A4-0D36-C4FB-7556478B26E8}"/>
              </a:ext>
            </a:extLst>
          </p:cNvPr>
          <p:cNvSpPr>
            <a:spLocks noGrp="1"/>
          </p:cNvSpPr>
          <p:nvPr>
            <p:ph type="body" idx="1"/>
          </p:nvPr>
        </p:nvSpPr>
        <p:spPr>
          <a:noFill/>
          <a:ln/>
        </p:spPr>
        <p:txBody>
          <a:bodyPr/>
          <a:lstStyle/>
          <a:p>
            <a:pPr fontAlgn="base"/>
            <a:r>
              <a:rPr lang="fr-CA" sz="1200" b="0" i="0" kern="1200" dirty="0">
                <a:solidFill>
                  <a:schemeClr val="tx1"/>
                </a:solidFill>
                <a:effectLst/>
                <a:latin typeface="Times New Roman" charset="0"/>
                <a:ea typeface="+mn-ea"/>
                <a:cs typeface="+mn-cs"/>
              </a:rPr>
              <a:t>1) Les niveaux de consommation d’alcool à </a:t>
            </a:r>
            <a:r>
              <a:rPr lang="fr-CA" sz="1200" b="1" i="0" kern="1200" dirty="0">
                <a:solidFill>
                  <a:schemeClr val="tx1"/>
                </a:solidFill>
                <a:effectLst/>
                <a:latin typeface="Times New Roman" charset="0"/>
                <a:ea typeface="+mn-ea"/>
                <a:cs typeface="+mn-cs"/>
              </a:rPr>
              <a:t>faible risque</a:t>
            </a:r>
            <a:r>
              <a:rPr lang="fr-CA" sz="1200" b="0" i="0" kern="1200" dirty="0">
                <a:solidFill>
                  <a:schemeClr val="tx1"/>
                </a:solidFill>
                <a:effectLst/>
                <a:latin typeface="Times New Roman" charset="0"/>
                <a:ea typeface="+mn-ea"/>
                <a:cs typeface="+mn-cs"/>
              </a:rPr>
              <a:t>:</a:t>
            </a:r>
          </a:p>
          <a:p>
            <a:pPr marL="0" lvl="2" indent="0">
              <a:buNone/>
            </a:pPr>
            <a:r>
              <a:rPr lang="fr-CA" sz="1200" kern="1200" baseline="0" dirty="0">
                <a:solidFill>
                  <a:schemeClr val="tx1"/>
                </a:solidFill>
                <a:latin typeface="Times New Roman" charset="0"/>
                <a:ea typeface="+mn-ea"/>
                <a:cs typeface="+mn-cs"/>
              </a:rPr>
              <a:t>	- Femmes: 2 verres par jour – max 10 / semaine</a:t>
            </a:r>
          </a:p>
          <a:p>
            <a:pPr marL="0" lvl="2" indent="0">
              <a:buNone/>
            </a:pPr>
            <a:r>
              <a:rPr lang="fr-CA" sz="1200" kern="1200" baseline="0" dirty="0">
                <a:solidFill>
                  <a:schemeClr val="tx1"/>
                </a:solidFill>
                <a:latin typeface="Times New Roman" charset="0"/>
                <a:ea typeface="+mn-ea"/>
                <a:cs typeface="+mn-cs"/>
              </a:rPr>
              <a:t>	- Hommes: 3 verres par jour – max 15 / semaine</a:t>
            </a:r>
          </a:p>
          <a:p>
            <a:pPr marL="0" lvl="2" indent="0">
              <a:buNone/>
            </a:pPr>
            <a:endParaRPr lang="fr-CA" sz="1200" kern="1200" baseline="0" dirty="0">
              <a:solidFill>
                <a:schemeClr val="tx1"/>
              </a:solidFill>
              <a:latin typeface="Times New Roman" charset="0"/>
              <a:ea typeface="+mn-ea"/>
              <a:cs typeface="+mn-cs"/>
            </a:endParaRPr>
          </a:p>
          <a:p>
            <a:pPr marL="0" lvl="2" indent="0">
              <a:buNone/>
            </a:pPr>
            <a:r>
              <a:rPr lang="fr-CA" sz="1200" kern="1200" baseline="0" dirty="0">
                <a:solidFill>
                  <a:schemeClr val="tx1"/>
                </a:solidFill>
                <a:latin typeface="Times New Roman" charset="0"/>
                <a:ea typeface="+mn-ea"/>
                <a:cs typeface="+mn-cs"/>
              </a:rPr>
              <a:t>2) </a:t>
            </a:r>
            <a:r>
              <a:rPr lang="fr-CA" sz="1200" b="1" kern="1200" baseline="0" dirty="0">
                <a:solidFill>
                  <a:schemeClr val="tx1"/>
                </a:solidFill>
                <a:latin typeface="Times New Roman" charset="0"/>
                <a:ea typeface="+mn-ea"/>
                <a:cs typeface="+mn-cs"/>
              </a:rPr>
              <a:t>Effets néfastes sur le poids (apport calorique important), les TG, la PA</a:t>
            </a:r>
          </a:p>
          <a:p>
            <a:pPr marL="0" lvl="2" indent="0">
              <a:buNone/>
            </a:pPr>
            <a:endParaRPr lang="fr-CA" sz="1200" kern="1200" baseline="0" dirty="0">
              <a:solidFill>
                <a:schemeClr val="tx1"/>
              </a:solidFill>
              <a:latin typeface="Times New Roman" charset="0"/>
              <a:ea typeface="+mn-ea"/>
              <a:cs typeface="+mn-cs"/>
            </a:endParaRPr>
          </a:p>
          <a:p>
            <a:pPr marL="0" lvl="2" indent="0">
              <a:buNone/>
            </a:pPr>
            <a:r>
              <a:rPr lang="fr-CA" sz="1200" kern="1200" baseline="0" dirty="0">
                <a:solidFill>
                  <a:schemeClr val="tx1"/>
                </a:solidFill>
                <a:latin typeface="Times New Roman" charset="0"/>
                <a:ea typeface="+mn-ea"/>
                <a:cs typeface="+mn-cs"/>
              </a:rPr>
              <a:t>3) </a:t>
            </a:r>
            <a:r>
              <a:rPr lang="fr-CA" sz="1200" b="1" kern="1200" baseline="0" dirty="0">
                <a:solidFill>
                  <a:schemeClr val="tx1"/>
                </a:solidFill>
                <a:latin typeface="Times New Roman" charset="0"/>
                <a:ea typeface="+mn-ea"/>
                <a:cs typeface="+mn-cs"/>
              </a:rPr>
              <a:t>Personnes diabétiques : attention au risque d’hypo</a:t>
            </a:r>
            <a:r>
              <a:rPr lang="fr-CA" sz="1200" kern="1200" baseline="0" dirty="0">
                <a:solidFill>
                  <a:schemeClr val="tx1"/>
                </a:solidFill>
                <a:latin typeface="Times New Roman" charset="0"/>
                <a:ea typeface="+mn-ea"/>
                <a:cs typeface="+mn-cs"/>
              </a:rPr>
              <a:t> si prise de </a:t>
            </a:r>
            <a:r>
              <a:rPr lang="fr-CA" sz="1200" kern="1200" baseline="0" dirty="0" err="1">
                <a:solidFill>
                  <a:schemeClr val="tx1"/>
                </a:solidFill>
                <a:latin typeface="Times New Roman" charset="0"/>
                <a:ea typeface="+mn-ea"/>
                <a:cs typeface="+mn-cs"/>
              </a:rPr>
              <a:t>sulfonylurées</a:t>
            </a:r>
            <a:r>
              <a:rPr lang="fr-CA" sz="1200" kern="1200" baseline="0" dirty="0">
                <a:solidFill>
                  <a:schemeClr val="tx1"/>
                </a:solidFill>
                <a:latin typeface="Times New Roman" charset="0"/>
                <a:ea typeface="+mn-ea"/>
                <a:cs typeface="+mn-cs"/>
              </a:rPr>
              <a:t> ou insuline. </a:t>
            </a:r>
            <a:r>
              <a:rPr lang="fr-CA" sz="1200" b="1" kern="1200" baseline="0" dirty="0">
                <a:solidFill>
                  <a:schemeClr val="tx1"/>
                </a:solidFill>
                <a:latin typeface="Times New Roman" charset="0"/>
                <a:ea typeface="+mn-ea"/>
                <a:cs typeface="+mn-cs"/>
              </a:rPr>
              <a:t>Ne jamais prendre d’alcool sur un ventre vide</a:t>
            </a:r>
            <a:r>
              <a:rPr lang="fr-CA" sz="1200" kern="1200" baseline="0" dirty="0">
                <a:solidFill>
                  <a:schemeClr val="tx1"/>
                </a:solidFill>
                <a:latin typeface="Times New Roman" charset="0"/>
                <a:ea typeface="+mn-ea"/>
                <a:cs typeface="+mn-cs"/>
              </a:rPr>
              <a:t>.</a:t>
            </a:r>
          </a:p>
        </p:txBody>
      </p:sp>
      <p:sp>
        <p:nvSpPr>
          <p:cNvPr id="84996" name="Espace réservé du numéro de diapositive 3">
            <a:extLst>
              <a:ext uri="{FF2B5EF4-FFF2-40B4-BE49-F238E27FC236}">
                <a16:creationId xmlns:a16="http://schemas.microsoft.com/office/drawing/2014/main" id="{41F5982A-4748-5456-7EE7-7BAD5CEDF846}"/>
              </a:ext>
            </a:extLst>
          </p:cNvPr>
          <p:cNvSpPr>
            <a:spLocks noGrp="1"/>
          </p:cNvSpPr>
          <p:nvPr>
            <p:ph type="sldNum" sz="quarter" idx="5"/>
          </p:nvPr>
        </p:nvSpPr>
        <p:spPr>
          <a:noFill/>
        </p:spPr>
        <p:txBody>
          <a:bodyPr/>
          <a:lstStyle/>
          <a:p>
            <a:fld id="{02344B6D-0A3F-4F46-A31B-9D208D3EF9B8}" type="slidenum">
              <a:rPr lang="fr-CA" smtClean="0"/>
              <a:pPr/>
              <a:t>38</a:t>
            </a:fld>
            <a:endParaRPr lang="fr-CA"/>
          </a:p>
        </p:txBody>
      </p:sp>
    </p:spTree>
    <p:extLst>
      <p:ext uri="{BB962C8B-B14F-4D97-AF65-F5344CB8AC3E}">
        <p14:creationId xmlns:p14="http://schemas.microsoft.com/office/powerpoint/2010/main" val="17775211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xfrm>
            <a:off x="1171575" y="695325"/>
            <a:ext cx="4641850" cy="3481388"/>
          </a:xfrm>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CA" altLang="fr-FR"/>
              <a:t>55</a:t>
            </a:r>
            <a:r>
              <a:rPr lang="fr-CA" altLang="fr-FR" baseline="30000"/>
              <a:t>e</a:t>
            </a:r>
            <a:r>
              <a:rPr lang="fr-CA" altLang="fr-FR"/>
              <a:t> diapositive</a:t>
            </a:r>
          </a:p>
          <a:p>
            <a:r>
              <a:rPr lang="fr-FR" altLang="fr-FR"/>
              <a:t>Le tabagisme réduit l'effet des médicaments antihypertenseurs utilisés pour prévenir les crises cardiaques et les accidents vasculaires cérébraux, en augmentant sensiblement le risque d'une crise cardiaque ou d'un AVC, l'augmentation de la pression artérielle, en plus d'accroître le risque de cancer du poumon et de nombreuses autres maladies.</a:t>
            </a:r>
            <a:r>
              <a:rPr lang="en-US" altLang="fr-FR"/>
              <a:t>.</a:t>
            </a:r>
          </a:p>
          <a:p>
            <a:endParaRPr lang="en-US" alt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884401BF-85CC-1B47-9BDF-8B81F29D03AF}"/>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52177346-2A56-6F47-A1CD-F8AA369328BE}" type="slidenum">
              <a:rPr lang="fr-CA" altLang="fr-FR" sz="1200" b="0">
                <a:solidFill>
                  <a:schemeClr val="tx1"/>
                </a:solidFill>
                <a:latin typeface="Times" pitchFamily="2" charset="0"/>
              </a:rPr>
              <a:pPr>
                <a:lnSpc>
                  <a:spcPct val="100000"/>
                </a:lnSpc>
                <a:spcBef>
                  <a:spcPct val="0"/>
                </a:spcBef>
                <a:buClrTx/>
                <a:buSzTx/>
                <a:buFontTx/>
                <a:buNone/>
              </a:pPr>
              <a:t>41</a:t>
            </a:fld>
            <a:endParaRPr lang="fr-CA" altLang="fr-FR" sz="1200" b="0">
              <a:solidFill>
                <a:schemeClr val="tx1"/>
              </a:solidFill>
              <a:latin typeface="Times" pitchFamily="2" charset="0"/>
            </a:endParaRPr>
          </a:p>
        </p:txBody>
      </p:sp>
      <p:sp>
        <p:nvSpPr>
          <p:cNvPr id="41986" name="Rectangle 2">
            <a:extLst>
              <a:ext uri="{FF2B5EF4-FFF2-40B4-BE49-F238E27FC236}">
                <a16:creationId xmlns:a16="http://schemas.microsoft.com/office/drawing/2014/main" id="{89662105-0F5E-BD4D-90FB-BFC7D797E2B2}"/>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6DFFBEA4-7255-074C-BDA3-E2308936417F}"/>
              </a:ext>
            </a:extLst>
          </p:cNvPr>
          <p:cNvSpPr>
            <a:spLocks noGrp="1" noChangeArrowheads="1"/>
          </p:cNvSpPr>
          <p:nvPr>
            <p:ph type="body" idx="1"/>
          </p:nvPr>
        </p:nvSpPr>
        <p:spPr>
          <a:noFill/>
        </p:spPr>
        <p:txBody>
          <a:bodyPr/>
          <a:lstStyle/>
          <a:p>
            <a:pPr algn="just" eaLnBrk="1" hangingPunct="1"/>
            <a:r>
              <a:rPr lang="fr-CA" altLang="fr-FR" b="1" dirty="0"/>
              <a:t>Notes :</a:t>
            </a:r>
            <a:endParaRPr lang="fr-FR" altLang="fr-FR" dirty="0"/>
          </a:p>
          <a:p>
            <a:pPr algn="just" eaLnBrk="1" hangingPunct="1"/>
            <a:r>
              <a:rPr lang="fr-FR" altLang="fr-FR" dirty="0"/>
              <a:t>Il est souvent nécessaire de traiter les patients hypertendus avec des médicaments. Cela ne veut pas dire qu’il faut cesser toutes les mesures non pharmacologiques. Elles doivent être poursuivies même si un traitement avec des médicaments est instauré. Ces nouvelles habitudes sont bonnes, qu’il y ait traitement avec des médicaments ou non. Il ne faut pas perdre ses bonnes habitudes !</a:t>
            </a:r>
          </a:p>
          <a:p>
            <a:pPr algn="just" eaLnBrk="1" hangingPunct="1"/>
            <a:r>
              <a:rPr lang="fr-FR" altLang="fr-FR" dirty="0"/>
              <a:t>L’hypertension est un problème de santé chronique, c’est-à-dire qu’on ne peut en guérir : c’est un état qui nécessite un  traitement à vie. Les médicaments permettent de contrôler la pression artérielle pour la ramener à des valeurs qui empêcheront ou retarderont les complications. C’est pour cette raison que le traitement doit être pris tel que prescrit, sans le modifier et sans l’arrêter, et ce, même si on se sent bien et que la pression actuelle est normale.</a:t>
            </a:r>
            <a:endParaRPr lang="fr-CA" altLang="fr-FR" dirty="0"/>
          </a:p>
        </p:txBody>
      </p:sp>
    </p:spTree>
    <p:extLst>
      <p:ext uri="{BB962C8B-B14F-4D97-AF65-F5344CB8AC3E}">
        <p14:creationId xmlns:p14="http://schemas.microsoft.com/office/powerpoint/2010/main" val="1575987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421A4764-E4A1-3A43-916E-15B73B538D01}"/>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57F6E94D-4AB2-D541-B2BF-7DB0B334A1FC}" type="slidenum">
              <a:rPr lang="fr-CA" altLang="fr-FR" sz="1200" b="0">
                <a:solidFill>
                  <a:schemeClr val="tx1"/>
                </a:solidFill>
                <a:latin typeface="Times" pitchFamily="2" charset="0"/>
              </a:rPr>
              <a:pPr>
                <a:lnSpc>
                  <a:spcPct val="100000"/>
                </a:lnSpc>
                <a:spcBef>
                  <a:spcPct val="0"/>
                </a:spcBef>
                <a:buClrTx/>
                <a:buSzTx/>
                <a:buFontTx/>
                <a:buNone/>
              </a:pPr>
              <a:t>42</a:t>
            </a:fld>
            <a:endParaRPr lang="fr-CA" altLang="fr-FR" sz="1200" b="0">
              <a:solidFill>
                <a:schemeClr val="tx1"/>
              </a:solidFill>
              <a:latin typeface="Times" pitchFamily="2" charset="0"/>
            </a:endParaRPr>
          </a:p>
        </p:txBody>
      </p:sp>
      <p:sp>
        <p:nvSpPr>
          <p:cNvPr id="46082" name="Rectangle 2">
            <a:extLst>
              <a:ext uri="{FF2B5EF4-FFF2-40B4-BE49-F238E27FC236}">
                <a16:creationId xmlns:a16="http://schemas.microsoft.com/office/drawing/2014/main" id="{24566CCC-1F22-364C-91D6-4229106A20AC}"/>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F93DC9CB-CD0D-9348-9C9F-1D50EBECC084}"/>
              </a:ext>
            </a:extLst>
          </p:cNvPr>
          <p:cNvSpPr>
            <a:spLocks noGrp="1" noChangeArrowheads="1"/>
          </p:cNvSpPr>
          <p:nvPr>
            <p:ph type="body" idx="1"/>
          </p:nvPr>
        </p:nvSpPr>
        <p:spPr>
          <a:noFill/>
        </p:spPr>
        <p:txBody>
          <a:bodyPr/>
          <a:lstStyle/>
          <a:p>
            <a:pPr eaLnBrk="1" hangingPunct="1"/>
            <a:endParaRPr lang="en-CA" altLang="fr-FR"/>
          </a:p>
        </p:txBody>
      </p:sp>
    </p:spTree>
    <p:extLst>
      <p:ext uri="{BB962C8B-B14F-4D97-AF65-F5344CB8AC3E}">
        <p14:creationId xmlns:p14="http://schemas.microsoft.com/office/powerpoint/2010/main" val="2967454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1BBCA2FA-5093-9341-BBED-D4D8CEDF7C63}"/>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B86ADC86-4523-8244-8124-18F1494D93B1}" type="slidenum">
              <a:rPr lang="fr-CA" altLang="fr-FR" sz="1200" b="0">
                <a:solidFill>
                  <a:schemeClr val="tx1"/>
                </a:solidFill>
                <a:latin typeface="Times" pitchFamily="2" charset="0"/>
              </a:rPr>
              <a:pPr>
                <a:lnSpc>
                  <a:spcPct val="100000"/>
                </a:lnSpc>
                <a:spcBef>
                  <a:spcPct val="0"/>
                </a:spcBef>
                <a:buClrTx/>
                <a:buSzTx/>
                <a:buFontTx/>
                <a:buNone/>
              </a:pPr>
              <a:t>43</a:t>
            </a:fld>
            <a:endParaRPr lang="fr-CA" altLang="fr-FR" sz="1200" b="0">
              <a:solidFill>
                <a:schemeClr val="tx1"/>
              </a:solidFill>
              <a:latin typeface="Times" pitchFamily="2" charset="0"/>
            </a:endParaRPr>
          </a:p>
        </p:txBody>
      </p:sp>
      <p:sp>
        <p:nvSpPr>
          <p:cNvPr id="44034" name="Rectangle 2">
            <a:extLst>
              <a:ext uri="{FF2B5EF4-FFF2-40B4-BE49-F238E27FC236}">
                <a16:creationId xmlns:a16="http://schemas.microsoft.com/office/drawing/2014/main" id="{FC940D98-961C-FC44-951C-BE9C388441A5}"/>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1676743-5C13-F54F-8A3A-1FE31BDBB1A5}"/>
              </a:ext>
            </a:extLst>
          </p:cNvPr>
          <p:cNvSpPr>
            <a:spLocks noGrp="1" noChangeArrowheads="1"/>
          </p:cNvSpPr>
          <p:nvPr>
            <p:ph type="body" idx="1"/>
          </p:nvPr>
        </p:nvSpPr>
        <p:spPr>
          <a:noFill/>
        </p:spPr>
        <p:txBody>
          <a:bodyPr/>
          <a:lstStyle/>
          <a:p>
            <a:pPr algn="just" eaLnBrk="1" hangingPunct="1"/>
            <a:r>
              <a:rPr lang="fr-CA" altLang="fr-FR" b="1" dirty="0"/>
              <a:t>Notes :</a:t>
            </a:r>
            <a:endParaRPr lang="fr-FR" altLang="fr-FR" dirty="0"/>
          </a:p>
          <a:p>
            <a:pPr algn="just" eaLnBrk="1" hangingPunct="1"/>
            <a:r>
              <a:rPr lang="fr-FR" altLang="fr-FR" dirty="0"/>
              <a:t>Pour traiter l’hypertension, ce n’est pas le choix qui manque. On peut choisir parmi plusieurs classes de médicaments qui regroupent tout près de 30 médicaments différents. Chacune de ces classes de médicaments est efficace, seule ou en combinaison, pour traiter l’hypertension. Cependant, en fonction des caractéristiques de la personne atteinte d’hypertension, le médecin pourra favoriser une classe de médicaments plutôt qu’une autre selon les effets escomptés. Effectivement, le choix de la médication est important car les médicaments n’ont pas tous le même effet sur le système de « tuyauterie ». En plus, il existe des traitements qui renferment plus d’un médicament actif pour faciliter la prise du médicament et améliorer l’efficacité.</a:t>
            </a:r>
          </a:p>
          <a:p>
            <a:pPr algn="just" eaLnBrk="1" hangingPunct="1"/>
            <a:r>
              <a:rPr lang="en-CA" altLang="fr-FR" dirty="0" err="1"/>
              <a:t>Aussi</a:t>
            </a:r>
            <a:r>
              <a:rPr lang="en-CA" altLang="fr-FR" dirty="0"/>
              <a:t>, le </a:t>
            </a:r>
            <a:r>
              <a:rPr lang="en-CA" altLang="fr-FR" dirty="0" err="1"/>
              <a:t>médecin</a:t>
            </a:r>
            <a:r>
              <a:rPr lang="en-CA" altLang="fr-FR" dirty="0"/>
              <a:t> </a:t>
            </a:r>
            <a:r>
              <a:rPr lang="en-CA" altLang="fr-FR" dirty="0" err="1"/>
              <a:t>peut</a:t>
            </a:r>
            <a:r>
              <a:rPr lang="en-CA" altLang="fr-FR" dirty="0"/>
              <a:t> </a:t>
            </a:r>
            <a:r>
              <a:rPr lang="en-CA" altLang="fr-FR" dirty="0" err="1"/>
              <a:t>choisir</a:t>
            </a:r>
            <a:r>
              <a:rPr lang="en-CA" altLang="fr-FR" dirty="0"/>
              <a:t> </a:t>
            </a:r>
            <a:r>
              <a:rPr lang="en-CA" altLang="fr-FR" dirty="0" err="1"/>
              <a:t>une</a:t>
            </a:r>
            <a:r>
              <a:rPr lang="en-CA" altLang="fr-FR" dirty="0"/>
              <a:t> </a:t>
            </a:r>
            <a:r>
              <a:rPr lang="en-CA" altLang="fr-FR" dirty="0" err="1"/>
              <a:t>thérapie</a:t>
            </a:r>
            <a:r>
              <a:rPr lang="en-CA" altLang="fr-FR" dirty="0"/>
              <a:t> </a:t>
            </a:r>
            <a:r>
              <a:rPr lang="en-CA" altLang="fr-FR" dirty="0" err="1"/>
              <a:t>à</a:t>
            </a:r>
            <a:r>
              <a:rPr lang="en-CA" altLang="fr-FR" dirty="0"/>
              <a:t> </a:t>
            </a:r>
            <a:r>
              <a:rPr lang="en-CA" altLang="fr-FR" dirty="0" err="1"/>
              <a:t>plusieurs</a:t>
            </a:r>
            <a:r>
              <a:rPr lang="en-CA" altLang="fr-FR" dirty="0"/>
              <a:t> </a:t>
            </a:r>
            <a:r>
              <a:rPr lang="en-CA" altLang="fr-FR" dirty="0" err="1"/>
              <a:t>médicaments</a:t>
            </a:r>
            <a:r>
              <a:rPr lang="en-CA" altLang="fr-FR" dirty="0"/>
              <a:t> pour le </a:t>
            </a:r>
            <a:r>
              <a:rPr lang="en-CA" altLang="fr-FR" dirty="0" err="1"/>
              <a:t>même</a:t>
            </a:r>
            <a:r>
              <a:rPr lang="en-CA" altLang="fr-FR" dirty="0"/>
              <a:t> patient car </a:t>
            </a:r>
            <a:r>
              <a:rPr lang="en-CA" altLang="fr-FR" dirty="0" err="1"/>
              <a:t>souvent</a:t>
            </a:r>
            <a:r>
              <a:rPr lang="en-CA" altLang="fr-FR" dirty="0"/>
              <a:t> un </a:t>
            </a:r>
            <a:r>
              <a:rPr lang="en-CA" altLang="fr-FR" dirty="0" err="1"/>
              <a:t>seul</a:t>
            </a:r>
            <a:r>
              <a:rPr lang="en-CA" altLang="fr-FR" dirty="0"/>
              <a:t> </a:t>
            </a:r>
            <a:r>
              <a:rPr lang="en-CA" altLang="fr-FR" dirty="0" err="1"/>
              <a:t>médicament</a:t>
            </a:r>
            <a:r>
              <a:rPr lang="en-CA" altLang="fr-FR" dirty="0"/>
              <a:t> ne </a:t>
            </a:r>
            <a:r>
              <a:rPr lang="en-CA" altLang="fr-FR" dirty="0" err="1"/>
              <a:t>permet</a:t>
            </a:r>
            <a:r>
              <a:rPr lang="en-CA" altLang="fr-FR" dirty="0"/>
              <a:t> pas </a:t>
            </a:r>
            <a:r>
              <a:rPr lang="en-CA" altLang="fr-FR" dirty="0" err="1"/>
              <a:t>d’atteindre</a:t>
            </a:r>
            <a:r>
              <a:rPr lang="en-CA" altLang="fr-FR" dirty="0"/>
              <a:t> les </a:t>
            </a:r>
            <a:r>
              <a:rPr lang="en-CA" altLang="fr-FR" dirty="0" err="1"/>
              <a:t>valeurs</a:t>
            </a:r>
            <a:r>
              <a:rPr lang="en-CA" altLang="fr-FR" dirty="0"/>
              <a:t> </a:t>
            </a:r>
            <a:r>
              <a:rPr lang="en-CA" altLang="fr-FR" dirty="0" err="1"/>
              <a:t>cibles</a:t>
            </a:r>
            <a:r>
              <a:rPr lang="en-CA" altLang="fr-FR" dirty="0"/>
              <a:t> de pression </a:t>
            </a:r>
            <a:r>
              <a:rPr lang="en-CA" altLang="fr-FR" dirty="0" err="1"/>
              <a:t>artérielle</a:t>
            </a:r>
            <a:r>
              <a:rPr lang="en-CA" altLang="fr-FR" dirty="0"/>
              <a:t>. La </a:t>
            </a:r>
            <a:r>
              <a:rPr lang="en-CA" altLang="fr-FR" dirty="0" err="1"/>
              <a:t>plupart</a:t>
            </a:r>
            <a:r>
              <a:rPr lang="en-CA" altLang="fr-FR" dirty="0"/>
              <a:t> des </a:t>
            </a:r>
            <a:r>
              <a:rPr lang="en-CA" altLang="fr-FR" dirty="0" err="1"/>
              <a:t>médicaments</a:t>
            </a:r>
            <a:r>
              <a:rPr lang="en-CA" altLang="fr-FR" dirty="0"/>
              <a:t> </a:t>
            </a:r>
            <a:r>
              <a:rPr lang="en-CA" altLang="fr-FR" dirty="0" err="1"/>
              <a:t>diminuent</a:t>
            </a:r>
            <a:r>
              <a:rPr lang="en-CA" altLang="fr-FR" dirty="0"/>
              <a:t> la pression de 7 </a:t>
            </a:r>
            <a:r>
              <a:rPr lang="en-CA" altLang="fr-FR" dirty="0" err="1"/>
              <a:t>à</a:t>
            </a:r>
            <a:r>
              <a:rPr lang="en-CA" altLang="fr-FR" dirty="0"/>
              <a:t> 13 mm Hg pour la pression </a:t>
            </a:r>
            <a:r>
              <a:rPr lang="en-CA" altLang="fr-FR" dirty="0" err="1"/>
              <a:t>systolique</a:t>
            </a:r>
            <a:r>
              <a:rPr lang="en-CA" altLang="fr-FR" dirty="0"/>
              <a:t> </a:t>
            </a:r>
            <a:r>
              <a:rPr lang="en-CA" altLang="fr-FR" dirty="0" err="1"/>
              <a:t>comparativement</a:t>
            </a:r>
            <a:r>
              <a:rPr lang="en-CA" altLang="fr-FR" dirty="0"/>
              <a:t> </a:t>
            </a:r>
            <a:r>
              <a:rPr lang="en-CA" altLang="fr-FR" dirty="0" err="1"/>
              <a:t>à</a:t>
            </a:r>
            <a:r>
              <a:rPr lang="en-CA" altLang="fr-FR" dirty="0"/>
              <a:t>  4 </a:t>
            </a:r>
            <a:r>
              <a:rPr lang="en-CA" altLang="fr-FR" dirty="0" err="1"/>
              <a:t>à</a:t>
            </a:r>
            <a:r>
              <a:rPr lang="en-CA" altLang="fr-FR" dirty="0"/>
              <a:t> 8 mm Hg pour la pression diastolique</a:t>
            </a:r>
            <a:r>
              <a:rPr lang="en-CA" altLang="fr-FR" baseline="30000" dirty="0"/>
              <a:t>14</a:t>
            </a:r>
            <a:r>
              <a:rPr lang="en-CA" altLang="fr-FR" dirty="0"/>
              <a:t>.</a:t>
            </a:r>
            <a:endParaRPr lang="fr-CA" altLang="fr-FR" dirty="0"/>
          </a:p>
        </p:txBody>
      </p:sp>
    </p:spTree>
    <p:extLst>
      <p:ext uri="{BB962C8B-B14F-4D97-AF65-F5344CB8AC3E}">
        <p14:creationId xmlns:p14="http://schemas.microsoft.com/office/powerpoint/2010/main" val="3543887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758C01BF-DD6F-EC40-8DD4-D981D539DADD}"/>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5905CACD-C6DC-F948-A56D-237E07339DE0}" type="slidenum">
              <a:rPr lang="fr-CA" altLang="fr-FR" sz="1200" b="0">
                <a:solidFill>
                  <a:schemeClr val="tx1"/>
                </a:solidFill>
                <a:latin typeface="Times" pitchFamily="2" charset="0"/>
              </a:rPr>
              <a:pPr>
                <a:lnSpc>
                  <a:spcPct val="100000"/>
                </a:lnSpc>
                <a:spcBef>
                  <a:spcPct val="0"/>
                </a:spcBef>
                <a:buClrTx/>
                <a:buSzTx/>
                <a:buFontTx/>
                <a:buNone/>
              </a:pPr>
              <a:t>44</a:t>
            </a:fld>
            <a:endParaRPr lang="fr-CA" altLang="fr-FR" sz="1200" b="0">
              <a:solidFill>
                <a:schemeClr val="tx1"/>
              </a:solidFill>
              <a:latin typeface="Times" pitchFamily="2" charset="0"/>
            </a:endParaRPr>
          </a:p>
        </p:txBody>
      </p:sp>
      <p:sp>
        <p:nvSpPr>
          <p:cNvPr id="56322" name="Rectangle 2">
            <a:extLst>
              <a:ext uri="{FF2B5EF4-FFF2-40B4-BE49-F238E27FC236}">
                <a16:creationId xmlns:a16="http://schemas.microsoft.com/office/drawing/2014/main" id="{D675D300-0692-024A-87CC-9623FD6737ED}"/>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1144FF3C-2E46-864A-BF88-CD23E7EA5FED}"/>
              </a:ext>
            </a:extLst>
          </p:cNvPr>
          <p:cNvSpPr>
            <a:spLocks noGrp="1" noChangeArrowheads="1"/>
          </p:cNvSpPr>
          <p:nvPr>
            <p:ph type="body" idx="1"/>
          </p:nvPr>
        </p:nvSpPr>
        <p:spPr>
          <a:noFill/>
        </p:spPr>
        <p:txBody>
          <a:bodyPr/>
          <a:lstStyle/>
          <a:p>
            <a:pPr algn="just" eaLnBrk="1" hangingPunct="1"/>
            <a:r>
              <a:rPr lang="fr-CA" altLang="fr-FR" b="1" dirty="0"/>
              <a:t>Notes :</a:t>
            </a:r>
            <a:endParaRPr lang="fr-CA" altLang="fr-FR" b="1" u="sng" dirty="0"/>
          </a:p>
          <a:p>
            <a:pPr algn="just" eaLnBrk="1" hangingPunct="1"/>
            <a:r>
              <a:rPr lang="fr-CA" altLang="fr-FR" dirty="0"/>
              <a:t>Quelques trucs peuvent vous aider. Il est important que vous sachiez comment bien prendre un médicament, à quoi il sert, et pendant combien de temps il doit être pris.  Même si le médecin indique un nombre limité de renouvellements, cela ne veut pas dire que le traitement est terminé. Le médecin veut probablement vous revoir pour évaluer l’effet du traitement et s’assurer que vous n’avez pas développé de complications. </a:t>
            </a:r>
            <a:r>
              <a:rPr lang="fr-FR" altLang="fr-FR" dirty="0"/>
              <a:t>Consultez votre médecin ou votre pharmacien si vous désirez combiner un autre médicament ou produit naturel à votre médication ou si vous ressentez un effet indésirable, quel qu’il soit.</a:t>
            </a:r>
            <a:r>
              <a:rPr lang="fr-CA" altLang="fr-FR" dirty="0"/>
              <a:t> </a:t>
            </a:r>
          </a:p>
          <a:p>
            <a:pPr algn="just" eaLnBrk="1" hangingPunct="1"/>
            <a:r>
              <a:rPr lang="fr-CA" altLang="fr-FR" dirty="0"/>
              <a:t>Rappelez-vous que le traitement de l’hypertension est un traitement pour la vie et attendez que le médecin vous dise clairement si vous devez cesser la prise d’un médicament. </a:t>
            </a:r>
          </a:p>
          <a:p>
            <a:pPr eaLnBrk="1" hangingPunct="1"/>
            <a:endParaRPr lang="fr-CA" altLang="fr-FR" dirty="0"/>
          </a:p>
        </p:txBody>
      </p:sp>
    </p:spTree>
    <p:extLst>
      <p:ext uri="{BB962C8B-B14F-4D97-AF65-F5344CB8AC3E}">
        <p14:creationId xmlns:p14="http://schemas.microsoft.com/office/powerpoint/2010/main" val="21074484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a:extLst>
              <a:ext uri="{FF2B5EF4-FFF2-40B4-BE49-F238E27FC236}">
                <a16:creationId xmlns:a16="http://schemas.microsoft.com/office/drawing/2014/main" id="{51FB01EF-2AB4-8042-B647-1E57501A95AB}"/>
              </a:ext>
            </a:extLst>
          </p:cNvPr>
          <p:cNvSpPr>
            <a:spLocks noGrp="1" noChangeArrowheads="1"/>
          </p:cNvSpPr>
          <p:nvPr>
            <p:ph type="dt" sz="quarter" idx="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CA" altLang="fr-FR"/>
              <a:t>Poirier et Cloutier, 2006, JARSP</a:t>
            </a:r>
          </a:p>
        </p:txBody>
      </p:sp>
      <p:sp>
        <p:nvSpPr>
          <p:cNvPr id="32770" name="Rectangle 7">
            <a:extLst>
              <a:ext uri="{FF2B5EF4-FFF2-40B4-BE49-F238E27FC236}">
                <a16:creationId xmlns:a16="http://schemas.microsoft.com/office/drawing/2014/main" id="{944BFF79-9D30-3643-A180-68F9187CB84C}"/>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DAED573-C3CB-1E46-AEEF-630CEB30572A}" type="slidenum">
              <a:rPr lang="fr-CA" altLang="fr-FR"/>
              <a:pPr/>
              <a:t>46</a:t>
            </a:fld>
            <a:endParaRPr lang="fr-CA" altLang="fr-FR"/>
          </a:p>
        </p:txBody>
      </p:sp>
      <p:sp>
        <p:nvSpPr>
          <p:cNvPr id="32771" name="Rectangle 2">
            <a:extLst>
              <a:ext uri="{FF2B5EF4-FFF2-40B4-BE49-F238E27FC236}">
                <a16:creationId xmlns:a16="http://schemas.microsoft.com/office/drawing/2014/main" id="{A45022BF-E52F-AF41-93C5-182199F239DE}"/>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6B314537-4224-FB49-B196-9E6B5EA03F63}"/>
              </a:ext>
            </a:extLst>
          </p:cNvPr>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1283147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08936417-9C25-AA40-B5F2-95F3D26E536E}"/>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6E5C1B8A-CC36-034B-AC40-F08728721923}" type="slidenum">
              <a:rPr lang="fr-CA" altLang="fr-FR" sz="1200" b="0">
                <a:solidFill>
                  <a:schemeClr val="tx1"/>
                </a:solidFill>
                <a:latin typeface="Times" pitchFamily="2" charset="0"/>
              </a:rPr>
              <a:pPr>
                <a:lnSpc>
                  <a:spcPct val="100000"/>
                </a:lnSpc>
                <a:spcBef>
                  <a:spcPct val="0"/>
                </a:spcBef>
                <a:buClrTx/>
                <a:buSzTx/>
                <a:buFontTx/>
                <a:buNone/>
              </a:pPr>
              <a:t>5</a:t>
            </a:fld>
            <a:endParaRPr lang="fr-CA" altLang="fr-FR" sz="1200" b="0">
              <a:solidFill>
                <a:schemeClr val="tx1"/>
              </a:solidFill>
              <a:latin typeface="Times" pitchFamily="2" charset="0"/>
            </a:endParaRPr>
          </a:p>
        </p:txBody>
      </p:sp>
      <p:sp>
        <p:nvSpPr>
          <p:cNvPr id="15362" name="Rectangle 2">
            <a:extLst>
              <a:ext uri="{FF2B5EF4-FFF2-40B4-BE49-F238E27FC236}">
                <a16:creationId xmlns:a16="http://schemas.microsoft.com/office/drawing/2014/main" id="{0608D2E3-ED5D-5648-8001-8F5A594E53E5}"/>
              </a:ext>
            </a:extLst>
          </p:cNvPr>
          <p:cNvSpPr>
            <a:spLocks noGrp="1" noRot="1" noChangeAspect="1" noChangeArrowheads="1" noTextEdit="1"/>
          </p:cNvSpPr>
          <p:nvPr>
            <p:ph type="sldImg"/>
          </p:nvPr>
        </p:nvSpPr>
        <p:spPr>
          <a:solidFill>
            <a:srgbClr val="FFFFFF"/>
          </a:solidFill>
          <a:ln/>
        </p:spPr>
      </p:sp>
      <p:sp>
        <p:nvSpPr>
          <p:cNvPr id="15363" name="Rectangle 3">
            <a:extLst>
              <a:ext uri="{FF2B5EF4-FFF2-40B4-BE49-F238E27FC236}">
                <a16:creationId xmlns:a16="http://schemas.microsoft.com/office/drawing/2014/main" id="{B557466D-57CC-3847-A48C-EE12F5F6AB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fr-CH" altLang="fr-FR" b="1" dirty="0"/>
              <a:t>Notes :</a:t>
            </a:r>
          </a:p>
          <a:p>
            <a:pPr algn="just" eaLnBrk="1" hangingPunct="1"/>
            <a:r>
              <a:rPr lang="fr-CH" altLang="fr-FR" dirty="0"/>
              <a:t>Le système cardiovasculaire pourrait être comparé à un système de tuyauterie où le cœur serait la pompe, les artères et les veines seraient les tuyaux, les organes seraient les points de rencontre entre les tuyaux alors que le sang serait le liquide circulant. </a:t>
            </a:r>
            <a:r>
              <a:rPr lang="fr-CA" altLang="fr-FR" dirty="0"/>
              <a:t>Le système circulatoire entraîne </a:t>
            </a:r>
            <a:r>
              <a:rPr lang="fr-CA" altLang="fr-FR" dirty="0">
                <a:ea typeface="Arial Unicode MS" panose="020B0604020202020204" pitchFamily="34" charset="-128"/>
                <a:cs typeface="Arial Unicode MS" panose="020B0604020202020204" pitchFamily="34" charset="-128"/>
              </a:rPr>
              <a:t>donc</a:t>
            </a:r>
            <a:r>
              <a:rPr lang="fr-CA" altLang="fr-FR" dirty="0"/>
              <a:t> le sang dans un réseau de vaisseaux. </a:t>
            </a:r>
            <a:r>
              <a:rPr lang="fr-CA" altLang="fr-FR" dirty="0">
                <a:ea typeface="Arial Unicode MS" panose="020B0604020202020204" pitchFamily="34" charset="-128"/>
                <a:cs typeface="Arial Unicode MS" panose="020B0604020202020204" pitchFamily="34" charset="-128"/>
              </a:rPr>
              <a:t>Il a pour rôle d'apporter aux cellules l'oxygène et les éléments nutritifs essentiels et de les débarrasser des déchets qui résultent de leur fonctionnement. Ainsi, lorsque le cœur bat, le sang est propulsé dans les artères vers les organes et les membres pour ensuite revenir au cœur par les veines. </a:t>
            </a:r>
          </a:p>
          <a:p>
            <a:pPr algn="just" eaLnBrk="1" hangingPunct="1"/>
            <a:r>
              <a:rPr lang="fr-CA" altLang="fr-FR" dirty="0">
                <a:ea typeface="Arial Unicode MS" panose="020B0604020202020204" pitchFamily="34" charset="-128"/>
                <a:cs typeface="Arial Unicode MS" panose="020B0604020202020204" pitchFamily="34" charset="-128"/>
              </a:rPr>
              <a:t>La pression artérielle, ou pression artérielle, est la force qu’exerce le sang sur les parois de nos artères. Sans pression artérielle, le sang n’arriverait pas à circuler à travers tout l’organisme.</a:t>
            </a:r>
          </a:p>
        </p:txBody>
      </p:sp>
    </p:spTree>
    <p:extLst>
      <p:ext uri="{BB962C8B-B14F-4D97-AF65-F5344CB8AC3E}">
        <p14:creationId xmlns:p14="http://schemas.microsoft.com/office/powerpoint/2010/main" val="254487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71575" y="695325"/>
            <a:ext cx="4641850" cy="3481388"/>
          </a:xfrm>
        </p:spPr>
      </p:sp>
      <p:sp>
        <p:nvSpPr>
          <p:cNvPr id="3" name="Espace réservé des commentaires 2"/>
          <p:cNvSpPr>
            <a:spLocks noGrp="1"/>
          </p:cNvSpPr>
          <p:nvPr>
            <p:ph type="body" idx="1"/>
          </p:nvPr>
        </p:nvSpPr>
        <p:spPr/>
        <p:txBody>
          <a:bodyPr>
            <a:normAutofit/>
          </a:bodyPr>
          <a:lstStyle/>
          <a:p>
            <a:endParaRPr lang="fr-CA"/>
          </a:p>
        </p:txBody>
      </p:sp>
      <p:sp>
        <p:nvSpPr>
          <p:cNvPr id="4" name="Espace réservé du numéro de diapositive 3"/>
          <p:cNvSpPr>
            <a:spLocks noGrp="1"/>
          </p:cNvSpPr>
          <p:nvPr>
            <p:ph type="sldNum" sz="quarter" idx="10"/>
          </p:nvPr>
        </p:nvSpPr>
        <p:spPr/>
        <p:txBody>
          <a:bodyPr/>
          <a:lstStyle/>
          <a:p>
            <a:fld id="{5ACE16F5-30F0-4C5C-A5F4-1518E973E321}" type="slidenum">
              <a:rPr lang="fr-CA" smtClean="0">
                <a:solidFill>
                  <a:prstClr val="black"/>
                </a:solidFill>
              </a:rPr>
              <a:pPr/>
              <a:t>47</a:t>
            </a:fld>
            <a:endParaRPr lang="fr-CA">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Consulter toujours votre médecin</a:t>
            </a:r>
          </a:p>
        </p:txBody>
      </p:sp>
      <p:sp>
        <p:nvSpPr>
          <p:cNvPr id="4" name="Espace réservé du numéro de diapositive 3"/>
          <p:cNvSpPr>
            <a:spLocks noGrp="1"/>
          </p:cNvSpPr>
          <p:nvPr>
            <p:ph type="sldNum" sz="quarter" idx="5"/>
          </p:nvPr>
        </p:nvSpPr>
        <p:spPr/>
        <p:txBody>
          <a:bodyPr/>
          <a:lstStyle/>
          <a:p>
            <a:fld id="{393FD332-6ED7-4942-98FB-20F241B3FCBD}" type="slidenum">
              <a:rPr lang="en-CA" smtClean="0"/>
              <a:pPr/>
              <a:t>49</a:t>
            </a:fld>
            <a:endParaRPr lang="en-CA"/>
          </a:p>
        </p:txBody>
      </p:sp>
    </p:spTree>
    <p:extLst>
      <p:ext uri="{BB962C8B-B14F-4D97-AF65-F5344CB8AC3E}">
        <p14:creationId xmlns:p14="http://schemas.microsoft.com/office/powerpoint/2010/main" val="22606430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u numéro de diapositive 7"/>
          <p:cNvSpPr>
            <a:spLocks noGrp="1" noChangeArrowheads="1"/>
          </p:cNvSpPr>
          <p:nvPr>
            <p:ph type="sldNum" sz="quarter" idx="5"/>
          </p:nvPr>
        </p:nvSpPr>
        <p:spPr>
          <a:noFill/>
        </p:spPr>
        <p:txBody>
          <a:bodyPr/>
          <a:lstStyle>
            <a:lvl1pPr defTabSz="919396" eaLnBrk="0" hangingPunct="0">
              <a:defRPr>
                <a:solidFill>
                  <a:schemeClr val="tx1"/>
                </a:solidFill>
                <a:latin typeface="Arial" charset="0"/>
                <a:ea typeface="ＭＳ Ｐゴシック" charset="-128"/>
              </a:defRPr>
            </a:lvl1pPr>
            <a:lvl2pPr marL="696241" indent="-267785" defTabSz="919396" eaLnBrk="0" hangingPunct="0">
              <a:defRPr>
                <a:solidFill>
                  <a:schemeClr val="tx1"/>
                </a:solidFill>
                <a:latin typeface="Arial" charset="0"/>
                <a:ea typeface="ＭＳ Ｐゴシック" charset="-128"/>
              </a:defRPr>
            </a:lvl2pPr>
            <a:lvl3pPr marL="1071141" indent="-214229" defTabSz="919396" eaLnBrk="0" hangingPunct="0">
              <a:defRPr>
                <a:solidFill>
                  <a:schemeClr val="tx1"/>
                </a:solidFill>
                <a:latin typeface="Arial" charset="0"/>
                <a:ea typeface="ＭＳ Ｐゴシック" charset="-128"/>
              </a:defRPr>
            </a:lvl3pPr>
            <a:lvl4pPr marL="1499598" indent="-214229" defTabSz="919396" eaLnBrk="0" hangingPunct="0">
              <a:defRPr>
                <a:solidFill>
                  <a:schemeClr val="tx1"/>
                </a:solidFill>
                <a:latin typeface="Arial" charset="0"/>
                <a:ea typeface="ＭＳ Ｐゴシック" charset="-128"/>
              </a:defRPr>
            </a:lvl4pPr>
            <a:lvl5pPr marL="1928054" indent="-214229" defTabSz="919396" eaLnBrk="0" hangingPunct="0">
              <a:defRPr>
                <a:solidFill>
                  <a:schemeClr val="tx1"/>
                </a:solidFill>
                <a:latin typeface="Arial" charset="0"/>
                <a:ea typeface="ＭＳ Ｐゴシック" charset="-128"/>
              </a:defRPr>
            </a:lvl5pPr>
            <a:lvl6pPr marL="2356510" indent="-214229" defTabSz="919396" eaLnBrk="0" fontAlgn="base" hangingPunct="0">
              <a:spcBef>
                <a:spcPct val="0"/>
              </a:spcBef>
              <a:spcAft>
                <a:spcPct val="0"/>
              </a:spcAft>
              <a:defRPr>
                <a:solidFill>
                  <a:schemeClr val="tx1"/>
                </a:solidFill>
                <a:latin typeface="Arial" charset="0"/>
                <a:ea typeface="ＭＳ Ｐゴシック" charset="-128"/>
              </a:defRPr>
            </a:lvl6pPr>
            <a:lvl7pPr marL="2784967" indent="-214229" defTabSz="919396" eaLnBrk="0" fontAlgn="base" hangingPunct="0">
              <a:spcBef>
                <a:spcPct val="0"/>
              </a:spcBef>
              <a:spcAft>
                <a:spcPct val="0"/>
              </a:spcAft>
              <a:defRPr>
                <a:solidFill>
                  <a:schemeClr val="tx1"/>
                </a:solidFill>
                <a:latin typeface="Arial" charset="0"/>
                <a:ea typeface="ＭＳ Ｐゴシック" charset="-128"/>
              </a:defRPr>
            </a:lvl7pPr>
            <a:lvl8pPr marL="3213423" indent="-214229" defTabSz="919396" eaLnBrk="0" fontAlgn="base" hangingPunct="0">
              <a:spcBef>
                <a:spcPct val="0"/>
              </a:spcBef>
              <a:spcAft>
                <a:spcPct val="0"/>
              </a:spcAft>
              <a:defRPr>
                <a:solidFill>
                  <a:schemeClr val="tx1"/>
                </a:solidFill>
                <a:latin typeface="Arial" charset="0"/>
                <a:ea typeface="ＭＳ Ｐゴシック" charset="-128"/>
              </a:defRPr>
            </a:lvl8pPr>
            <a:lvl9pPr marL="3641879" indent="-214229" defTabSz="919396"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27E66B0-C272-4E0C-88C2-7C48715171D7}" type="slidenum">
              <a:rPr lang="en-US" altLang="fr-FR" smtClean="0">
                <a:solidFill>
                  <a:prstClr val="black"/>
                </a:solidFill>
              </a:rPr>
              <a:pPr eaLnBrk="1" hangingPunct="1"/>
              <a:t>51</a:t>
            </a:fld>
            <a:endParaRPr lang="en-US" altLang="fr-FR">
              <a:solidFill>
                <a:prstClr val="black"/>
              </a:solidFill>
            </a:endParaRPr>
          </a:p>
        </p:txBody>
      </p:sp>
      <p:sp>
        <p:nvSpPr>
          <p:cNvPr id="1484802" name="Slide Image Placeholder 1"/>
          <p:cNvSpPr>
            <a:spLocks noGrp="1" noRot="1" noChangeAspect="1" noTextEdit="1"/>
          </p:cNvSpPr>
          <p:nvPr>
            <p:ph type="sldImg"/>
          </p:nvPr>
        </p:nvSpPr>
        <p:spPr>
          <a:xfrm>
            <a:off x="1171575" y="695325"/>
            <a:ext cx="4641850" cy="3481388"/>
          </a:xfrm>
          <a:ln/>
          <a:extLst>
            <a:ext uri="{FAA26D3D-D897-4be2-8F04-BA451C77F1D7}"/>
          </a:extLst>
        </p:spPr>
      </p:sp>
      <p:sp>
        <p:nvSpPr>
          <p:cNvPr id="8806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dirty="0">
              <a:ea typeface="ＭＳ Ｐゴシック" charset="-128"/>
            </a:endParaRPr>
          </a:p>
        </p:txBody>
      </p:sp>
      <p:sp>
        <p:nvSpPr>
          <p:cNvPr id="88069" name="Slide Number Placeholder 3"/>
          <p:cNvSpPr txBox="1">
            <a:spLocks noGrp="1"/>
          </p:cNvSpPr>
          <p:nvPr/>
        </p:nvSpPr>
        <p:spPr bwMode="auto">
          <a:xfrm>
            <a:off x="3956397" y="8817140"/>
            <a:ext cx="3027042" cy="46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47" tIns="45973" rIns="91947" bIns="45973" anchor="b"/>
          <a:lstStyle>
            <a:lvl1pPr defTabSz="981075" eaLnBrk="0" hangingPunct="0">
              <a:defRPr>
                <a:solidFill>
                  <a:schemeClr val="tx1"/>
                </a:solidFill>
                <a:latin typeface="Arial" charset="0"/>
                <a:ea typeface="ＭＳ Ｐゴシック" charset="-128"/>
              </a:defRPr>
            </a:lvl1pPr>
            <a:lvl2pPr marL="742950" indent="-285750" defTabSz="981075" eaLnBrk="0" hangingPunct="0">
              <a:defRPr>
                <a:solidFill>
                  <a:schemeClr val="tx1"/>
                </a:solidFill>
                <a:latin typeface="Arial" charset="0"/>
                <a:ea typeface="ＭＳ Ｐゴシック" charset="-128"/>
              </a:defRPr>
            </a:lvl2pPr>
            <a:lvl3pPr marL="1143000" indent="-228600" defTabSz="981075" eaLnBrk="0" hangingPunct="0">
              <a:defRPr>
                <a:solidFill>
                  <a:schemeClr val="tx1"/>
                </a:solidFill>
                <a:latin typeface="Arial" charset="0"/>
                <a:ea typeface="ＭＳ Ｐゴシック" charset="-128"/>
              </a:defRPr>
            </a:lvl3pPr>
            <a:lvl4pPr marL="1600200" indent="-228600" defTabSz="981075" eaLnBrk="0" hangingPunct="0">
              <a:defRPr>
                <a:solidFill>
                  <a:schemeClr val="tx1"/>
                </a:solidFill>
                <a:latin typeface="Arial" charset="0"/>
                <a:ea typeface="ＭＳ Ｐゴシック" charset="-128"/>
              </a:defRPr>
            </a:lvl4pPr>
            <a:lvl5pPr marL="2057400" indent="-228600" defTabSz="981075" eaLnBrk="0" hangingPunct="0">
              <a:defRPr>
                <a:solidFill>
                  <a:schemeClr val="tx1"/>
                </a:solidFill>
                <a:latin typeface="Arial" charset="0"/>
                <a:ea typeface="ＭＳ Ｐゴシック" charset="-128"/>
              </a:defRPr>
            </a:lvl5pPr>
            <a:lvl6pPr marL="2514600" indent="-228600" defTabSz="981075" eaLnBrk="0" fontAlgn="base" hangingPunct="0">
              <a:spcBef>
                <a:spcPct val="0"/>
              </a:spcBef>
              <a:spcAft>
                <a:spcPct val="0"/>
              </a:spcAft>
              <a:defRPr>
                <a:solidFill>
                  <a:schemeClr val="tx1"/>
                </a:solidFill>
                <a:latin typeface="Arial" charset="0"/>
                <a:ea typeface="ＭＳ Ｐゴシック" charset="-128"/>
              </a:defRPr>
            </a:lvl6pPr>
            <a:lvl7pPr marL="2971800" indent="-228600" defTabSz="981075" eaLnBrk="0" fontAlgn="base" hangingPunct="0">
              <a:spcBef>
                <a:spcPct val="0"/>
              </a:spcBef>
              <a:spcAft>
                <a:spcPct val="0"/>
              </a:spcAft>
              <a:defRPr>
                <a:solidFill>
                  <a:schemeClr val="tx1"/>
                </a:solidFill>
                <a:latin typeface="Arial" charset="0"/>
                <a:ea typeface="ＭＳ Ｐゴシック" charset="-128"/>
              </a:defRPr>
            </a:lvl7pPr>
            <a:lvl8pPr marL="3429000" indent="-228600" defTabSz="981075" eaLnBrk="0" fontAlgn="base" hangingPunct="0">
              <a:spcBef>
                <a:spcPct val="0"/>
              </a:spcBef>
              <a:spcAft>
                <a:spcPct val="0"/>
              </a:spcAft>
              <a:defRPr>
                <a:solidFill>
                  <a:schemeClr val="tx1"/>
                </a:solidFill>
                <a:latin typeface="Arial" charset="0"/>
                <a:ea typeface="ＭＳ Ｐゴシック" charset="-128"/>
              </a:defRPr>
            </a:lvl8pPr>
            <a:lvl9pPr marL="3886200" indent="-228600" defTabSz="981075" eaLnBrk="0" fontAlgn="base" hangingPunct="0">
              <a:spcBef>
                <a:spcPct val="0"/>
              </a:spcBef>
              <a:spcAft>
                <a:spcPct val="0"/>
              </a:spcAft>
              <a:defRPr>
                <a:solidFill>
                  <a:schemeClr val="tx1"/>
                </a:solidFill>
                <a:latin typeface="Arial" charset="0"/>
                <a:ea typeface="ＭＳ Ｐゴシック" charset="-128"/>
              </a:defRPr>
            </a:lvl9pPr>
          </a:lstStyle>
          <a:p>
            <a:pPr algn="r" eaLnBrk="1" fontAlgn="base" hangingPunct="1">
              <a:spcBef>
                <a:spcPct val="0"/>
              </a:spcBef>
              <a:spcAft>
                <a:spcPct val="0"/>
              </a:spcAft>
            </a:pPr>
            <a:fld id="{93D6884D-3E8F-42FF-A52B-7B61B90A70FB}" type="slidenum">
              <a:rPr lang="en-US" altLang="fr-FR" sz="1200">
                <a:solidFill>
                  <a:prstClr val="black"/>
                </a:solidFill>
              </a:rPr>
              <a:pPr algn="r" eaLnBrk="1" fontAlgn="base" hangingPunct="1">
                <a:spcBef>
                  <a:spcPct val="0"/>
                </a:spcBef>
                <a:spcAft>
                  <a:spcPct val="0"/>
                </a:spcAft>
              </a:pPr>
              <a:t>51</a:t>
            </a:fld>
            <a:endParaRPr lang="en-US" altLang="fr-FR" sz="1200">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u numéro de diapositive 7"/>
          <p:cNvSpPr>
            <a:spLocks noGrp="1" noChangeArrowheads="1"/>
          </p:cNvSpPr>
          <p:nvPr>
            <p:ph type="sldNum" sz="quarter" idx="5"/>
          </p:nvPr>
        </p:nvSpPr>
        <p:spPr>
          <a:noFill/>
        </p:spPr>
        <p:txBody>
          <a:bodyPr/>
          <a:lstStyle>
            <a:lvl1pPr defTabSz="919396" eaLnBrk="0" hangingPunct="0">
              <a:defRPr>
                <a:solidFill>
                  <a:schemeClr val="tx1"/>
                </a:solidFill>
                <a:latin typeface="Arial" charset="0"/>
                <a:ea typeface="ＭＳ Ｐゴシック" charset="-128"/>
              </a:defRPr>
            </a:lvl1pPr>
            <a:lvl2pPr marL="696241" indent="-267785" defTabSz="919396" eaLnBrk="0" hangingPunct="0">
              <a:defRPr>
                <a:solidFill>
                  <a:schemeClr val="tx1"/>
                </a:solidFill>
                <a:latin typeface="Arial" charset="0"/>
                <a:ea typeface="ＭＳ Ｐゴシック" charset="-128"/>
              </a:defRPr>
            </a:lvl2pPr>
            <a:lvl3pPr marL="1071141" indent="-214229" defTabSz="919396" eaLnBrk="0" hangingPunct="0">
              <a:defRPr>
                <a:solidFill>
                  <a:schemeClr val="tx1"/>
                </a:solidFill>
                <a:latin typeface="Arial" charset="0"/>
                <a:ea typeface="ＭＳ Ｐゴシック" charset="-128"/>
              </a:defRPr>
            </a:lvl3pPr>
            <a:lvl4pPr marL="1499598" indent="-214229" defTabSz="919396" eaLnBrk="0" hangingPunct="0">
              <a:defRPr>
                <a:solidFill>
                  <a:schemeClr val="tx1"/>
                </a:solidFill>
                <a:latin typeface="Arial" charset="0"/>
                <a:ea typeface="ＭＳ Ｐゴシック" charset="-128"/>
              </a:defRPr>
            </a:lvl4pPr>
            <a:lvl5pPr marL="1928054" indent="-214229" defTabSz="919396" eaLnBrk="0" hangingPunct="0">
              <a:defRPr>
                <a:solidFill>
                  <a:schemeClr val="tx1"/>
                </a:solidFill>
                <a:latin typeface="Arial" charset="0"/>
                <a:ea typeface="ＭＳ Ｐゴシック" charset="-128"/>
              </a:defRPr>
            </a:lvl5pPr>
            <a:lvl6pPr marL="2356510" indent="-214229" defTabSz="919396" eaLnBrk="0" fontAlgn="base" hangingPunct="0">
              <a:spcBef>
                <a:spcPct val="0"/>
              </a:spcBef>
              <a:spcAft>
                <a:spcPct val="0"/>
              </a:spcAft>
              <a:defRPr>
                <a:solidFill>
                  <a:schemeClr val="tx1"/>
                </a:solidFill>
                <a:latin typeface="Arial" charset="0"/>
                <a:ea typeface="ＭＳ Ｐゴシック" charset="-128"/>
              </a:defRPr>
            </a:lvl6pPr>
            <a:lvl7pPr marL="2784967" indent="-214229" defTabSz="919396" eaLnBrk="0" fontAlgn="base" hangingPunct="0">
              <a:spcBef>
                <a:spcPct val="0"/>
              </a:spcBef>
              <a:spcAft>
                <a:spcPct val="0"/>
              </a:spcAft>
              <a:defRPr>
                <a:solidFill>
                  <a:schemeClr val="tx1"/>
                </a:solidFill>
                <a:latin typeface="Arial" charset="0"/>
                <a:ea typeface="ＭＳ Ｐゴシック" charset="-128"/>
              </a:defRPr>
            </a:lvl7pPr>
            <a:lvl8pPr marL="3213423" indent="-214229" defTabSz="919396" eaLnBrk="0" fontAlgn="base" hangingPunct="0">
              <a:spcBef>
                <a:spcPct val="0"/>
              </a:spcBef>
              <a:spcAft>
                <a:spcPct val="0"/>
              </a:spcAft>
              <a:defRPr>
                <a:solidFill>
                  <a:schemeClr val="tx1"/>
                </a:solidFill>
                <a:latin typeface="Arial" charset="0"/>
                <a:ea typeface="ＭＳ Ｐゴシック" charset="-128"/>
              </a:defRPr>
            </a:lvl8pPr>
            <a:lvl9pPr marL="3641879" indent="-214229" defTabSz="919396"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27E66B0-C272-4E0C-88C2-7C48715171D7}" type="slidenum">
              <a:rPr lang="en-US" altLang="fr-FR" smtClean="0">
                <a:solidFill>
                  <a:prstClr val="black"/>
                </a:solidFill>
              </a:rPr>
              <a:pPr eaLnBrk="1" hangingPunct="1"/>
              <a:t>52</a:t>
            </a:fld>
            <a:endParaRPr lang="en-US" altLang="fr-FR">
              <a:solidFill>
                <a:prstClr val="black"/>
              </a:solidFill>
            </a:endParaRPr>
          </a:p>
        </p:txBody>
      </p:sp>
      <p:sp>
        <p:nvSpPr>
          <p:cNvPr id="1484802" name="Slide Image Placeholder 1"/>
          <p:cNvSpPr>
            <a:spLocks noGrp="1" noRot="1" noChangeAspect="1" noTextEdit="1"/>
          </p:cNvSpPr>
          <p:nvPr>
            <p:ph type="sldImg"/>
          </p:nvPr>
        </p:nvSpPr>
        <p:spPr>
          <a:xfrm>
            <a:off x="1171575" y="695325"/>
            <a:ext cx="4641850" cy="3481388"/>
          </a:xfrm>
          <a:ln/>
          <a:extLst>
            <a:ext uri="{FAA26D3D-D897-4be2-8F04-BA451C77F1D7}"/>
          </a:extLst>
        </p:spPr>
      </p:sp>
      <p:sp>
        <p:nvSpPr>
          <p:cNvPr id="8806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dirty="0">
                <a:ea typeface="ＭＳ Ｐゴシック" charset="-128"/>
              </a:rPr>
              <a:t>Tim Horton : 39 % plus salé</a:t>
            </a:r>
          </a:p>
          <a:p>
            <a:pPr eaLnBrk="1" hangingPunct="1"/>
            <a:r>
              <a:rPr lang="fr-FR" altLang="fr-FR" dirty="0">
                <a:ea typeface="ＭＳ Ｐゴシック" charset="-128"/>
              </a:rPr>
              <a:t>McDonald : 32 % plus salé</a:t>
            </a:r>
          </a:p>
          <a:p>
            <a:pPr eaLnBrk="1" hangingPunct="1"/>
            <a:r>
              <a:rPr lang="fr-CA" altLang="fr-FR" dirty="0">
                <a:ea typeface="ＭＳ Ｐゴシック" charset="-128"/>
              </a:rPr>
              <a:t>En 2012, les canadiens consomment plusieurs repas au restaurant à l’intérieur d’une semaine. Malgré des choix alimentaires plus «santé», il demeure à peu près impossible de manger moins salé.</a:t>
            </a:r>
            <a:endParaRPr lang="fr-FR" altLang="fr-FR" dirty="0">
              <a:ea typeface="ＭＳ Ｐゴシック" charset="-128"/>
            </a:endParaRPr>
          </a:p>
        </p:txBody>
      </p:sp>
      <p:sp>
        <p:nvSpPr>
          <p:cNvPr id="88069" name="Slide Number Placeholder 3"/>
          <p:cNvSpPr txBox="1">
            <a:spLocks noGrp="1"/>
          </p:cNvSpPr>
          <p:nvPr/>
        </p:nvSpPr>
        <p:spPr bwMode="auto">
          <a:xfrm>
            <a:off x="3956397" y="8817140"/>
            <a:ext cx="3027042" cy="465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947" tIns="45973" rIns="91947" bIns="45973" anchor="b"/>
          <a:lstStyle>
            <a:lvl1pPr defTabSz="981075" eaLnBrk="0" hangingPunct="0">
              <a:defRPr>
                <a:solidFill>
                  <a:schemeClr val="tx1"/>
                </a:solidFill>
                <a:latin typeface="Arial" charset="0"/>
                <a:ea typeface="ＭＳ Ｐゴシック" charset="-128"/>
              </a:defRPr>
            </a:lvl1pPr>
            <a:lvl2pPr marL="742950" indent="-285750" defTabSz="981075" eaLnBrk="0" hangingPunct="0">
              <a:defRPr>
                <a:solidFill>
                  <a:schemeClr val="tx1"/>
                </a:solidFill>
                <a:latin typeface="Arial" charset="0"/>
                <a:ea typeface="ＭＳ Ｐゴシック" charset="-128"/>
              </a:defRPr>
            </a:lvl2pPr>
            <a:lvl3pPr marL="1143000" indent="-228600" defTabSz="981075" eaLnBrk="0" hangingPunct="0">
              <a:defRPr>
                <a:solidFill>
                  <a:schemeClr val="tx1"/>
                </a:solidFill>
                <a:latin typeface="Arial" charset="0"/>
                <a:ea typeface="ＭＳ Ｐゴシック" charset="-128"/>
              </a:defRPr>
            </a:lvl3pPr>
            <a:lvl4pPr marL="1600200" indent="-228600" defTabSz="981075" eaLnBrk="0" hangingPunct="0">
              <a:defRPr>
                <a:solidFill>
                  <a:schemeClr val="tx1"/>
                </a:solidFill>
                <a:latin typeface="Arial" charset="0"/>
                <a:ea typeface="ＭＳ Ｐゴシック" charset="-128"/>
              </a:defRPr>
            </a:lvl4pPr>
            <a:lvl5pPr marL="2057400" indent="-228600" defTabSz="981075" eaLnBrk="0" hangingPunct="0">
              <a:defRPr>
                <a:solidFill>
                  <a:schemeClr val="tx1"/>
                </a:solidFill>
                <a:latin typeface="Arial" charset="0"/>
                <a:ea typeface="ＭＳ Ｐゴシック" charset="-128"/>
              </a:defRPr>
            </a:lvl5pPr>
            <a:lvl6pPr marL="2514600" indent="-228600" defTabSz="981075" eaLnBrk="0" fontAlgn="base" hangingPunct="0">
              <a:spcBef>
                <a:spcPct val="0"/>
              </a:spcBef>
              <a:spcAft>
                <a:spcPct val="0"/>
              </a:spcAft>
              <a:defRPr>
                <a:solidFill>
                  <a:schemeClr val="tx1"/>
                </a:solidFill>
                <a:latin typeface="Arial" charset="0"/>
                <a:ea typeface="ＭＳ Ｐゴシック" charset="-128"/>
              </a:defRPr>
            </a:lvl6pPr>
            <a:lvl7pPr marL="2971800" indent="-228600" defTabSz="981075" eaLnBrk="0" fontAlgn="base" hangingPunct="0">
              <a:spcBef>
                <a:spcPct val="0"/>
              </a:spcBef>
              <a:spcAft>
                <a:spcPct val="0"/>
              </a:spcAft>
              <a:defRPr>
                <a:solidFill>
                  <a:schemeClr val="tx1"/>
                </a:solidFill>
                <a:latin typeface="Arial" charset="0"/>
                <a:ea typeface="ＭＳ Ｐゴシック" charset="-128"/>
              </a:defRPr>
            </a:lvl7pPr>
            <a:lvl8pPr marL="3429000" indent="-228600" defTabSz="981075" eaLnBrk="0" fontAlgn="base" hangingPunct="0">
              <a:spcBef>
                <a:spcPct val="0"/>
              </a:spcBef>
              <a:spcAft>
                <a:spcPct val="0"/>
              </a:spcAft>
              <a:defRPr>
                <a:solidFill>
                  <a:schemeClr val="tx1"/>
                </a:solidFill>
                <a:latin typeface="Arial" charset="0"/>
                <a:ea typeface="ＭＳ Ｐゴシック" charset="-128"/>
              </a:defRPr>
            </a:lvl8pPr>
            <a:lvl9pPr marL="3886200" indent="-228600" defTabSz="981075" eaLnBrk="0" fontAlgn="base" hangingPunct="0">
              <a:spcBef>
                <a:spcPct val="0"/>
              </a:spcBef>
              <a:spcAft>
                <a:spcPct val="0"/>
              </a:spcAft>
              <a:defRPr>
                <a:solidFill>
                  <a:schemeClr val="tx1"/>
                </a:solidFill>
                <a:latin typeface="Arial" charset="0"/>
                <a:ea typeface="ＭＳ Ｐゴシック" charset="-128"/>
              </a:defRPr>
            </a:lvl9pPr>
          </a:lstStyle>
          <a:p>
            <a:pPr algn="r" eaLnBrk="1" fontAlgn="base" hangingPunct="1">
              <a:spcBef>
                <a:spcPct val="0"/>
              </a:spcBef>
              <a:spcAft>
                <a:spcPct val="0"/>
              </a:spcAft>
            </a:pPr>
            <a:fld id="{93D6884D-3E8F-42FF-A52B-7B61B90A70FB}" type="slidenum">
              <a:rPr lang="en-US" altLang="fr-FR" sz="1200">
                <a:solidFill>
                  <a:prstClr val="black"/>
                </a:solidFill>
              </a:rPr>
              <a:pPr algn="r" eaLnBrk="1" fontAlgn="base" hangingPunct="1">
                <a:spcBef>
                  <a:spcPct val="0"/>
                </a:spcBef>
                <a:spcAft>
                  <a:spcPct val="0"/>
                </a:spcAft>
              </a:pPr>
              <a:t>52</a:t>
            </a:fld>
            <a:endParaRPr lang="en-US" altLang="fr-FR" sz="1200">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4BD50A97-C5E0-0D49-A949-9D5569243484}"/>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97D25A97-3E1B-0441-BD04-C87F7179EEC1}" type="slidenum">
              <a:rPr lang="fr-CA" altLang="fr-FR" sz="1200" b="0">
                <a:solidFill>
                  <a:schemeClr val="tx1"/>
                </a:solidFill>
                <a:latin typeface="Times" pitchFamily="2" charset="0"/>
              </a:rPr>
              <a:pPr>
                <a:lnSpc>
                  <a:spcPct val="100000"/>
                </a:lnSpc>
                <a:spcBef>
                  <a:spcPct val="0"/>
                </a:spcBef>
                <a:buClrTx/>
                <a:buSzTx/>
                <a:buFontTx/>
                <a:buNone/>
              </a:pPr>
              <a:t>53</a:t>
            </a:fld>
            <a:endParaRPr lang="fr-CA" altLang="fr-FR" sz="1200" b="0">
              <a:solidFill>
                <a:schemeClr val="tx1"/>
              </a:solidFill>
              <a:latin typeface="Times" pitchFamily="2" charset="0"/>
            </a:endParaRPr>
          </a:p>
        </p:txBody>
      </p:sp>
      <p:sp>
        <p:nvSpPr>
          <p:cNvPr id="60418" name="Rectangle 2">
            <a:extLst>
              <a:ext uri="{FF2B5EF4-FFF2-40B4-BE49-F238E27FC236}">
                <a16:creationId xmlns:a16="http://schemas.microsoft.com/office/drawing/2014/main" id="{D4620E3D-60C8-BE4D-ACF4-7C0ED202C04F}"/>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756312B4-042F-DC4D-B9AB-A821DBA60B2F}"/>
              </a:ext>
            </a:extLst>
          </p:cNvPr>
          <p:cNvSpPr>
            <a:spLocks noGrp="1" noChangeArrowheads="1"/>
          </p:cNvSpPr>
          <p:nvPr>
            <p:ph type="body" idx="1"/>
          </p:nvPr>
        </p:nvSpPr>
        <p:spPr>
          <a:noFill/>
        </p:spPr>
        <p:txBody>
          <a:bodyPr/>
          <a:lstStyle/>
          <a:p>
            <a:pPr algn="just" eaLnBrk="1" hangingPunct="1"/>
            <a:r>
              <a:rPr lang="fr-CA" altLang="fr-FR" b="1"/>
              <a:t>Notes :</a:t>
            </a:r>
            <a:r>
              <a:rPr lang="fr-CA" altLang="fr-FR" b="1" u="sng"/>
              <a:t> </a:t>
            </a:r>
          </a:p>
          <a:p>
            <a:pPr algn="just" eaLnBrk="1" hangingPunct="1"/>
            <a:r>
              <a:rPr lang="fr-CA" altLang="fr-FR"/>
              <a:t>On peut résumer la prévention et la maîtrise de l’hypertension artérielle par le simple fait de vérifier régulièrement sa tension, de respecter la prescription médicamenteuse, même si vous vous sentez bien, et d’adopter de bonnes habitudes de vie. En effet, une saine alimentation faible en sel et en gras ainsi qu’une consommation modérée en alcool peuvent contribuer à éviter l’hypertension. De plus, certaines techniques de relaxation, l’activité physique et  l’abstinence du tabac permettent de mieux gérer le stress, de diminuer l’anxiété et de favoriser la santé des artères et du cœur évitant ainsi les tensions artérielles trop élevées.   </a:t>
            </a:r>
          </a:p>
          <a:p>
            <a:pPr algn="just" eaLnBrk="1" hangingPunct="1"/>
            <a:r>
              <a:rPr lang="fr-CA" altLang="fr-FR"/>
              <a:t>Une visite annuelle chez son médecin permet de déceler certains facteurs de risque de l’hypertension et donc de la contrôler plus facilement.</a:t>
            </a:r>
            <a:r>
              <a:rPr lang="fr-CA" altLang="fr-FR" b="1" u="sng"/>
              <a:t> </a:t>
            </a:r>
          </a:p>
          <a:p>
            <a:pPr eaLnBrk="1" hangingPunct="1"/>
            <a:endParaRPr lang="fr-CA" altLang="fr-FR"/>
          </a:p>
        </p:txBody>
      </p:sp>
    </p:spTree>
    <p:extLst>
      <p:ext uri="{BB962C8B-B14F-4D97-AF65-F5344CB8AC3E}">
        <p14:creationId xmlns:p14="http://schemas.microsoft.com/office/powerpoint/2010/main" val="16481395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8B24CA-D0F6-60F2-F462-4E538D4966B2}"/>
            </a:ext>
          </a:extLst>
        </p:cNvPr>
        <p:cNvGrpSpPr/>
        <p:nvPr/>
      </p:nvGrpSpPr>
      <p:grpSpPr>
        <a:xfrm>
          <a:off x="0" y="0"/>
          <a:ext cx="0" cy="0"/>
          <a:chOff x="0" y="0"/>
          <a:chExt cx="0" cy="0"/>
        </a:xfrm>
      </p:grpSpPr>
      <p:sp>
        <p:nvSpPr>
          <p:cNvPr id="60417" name="Rectangle 7">
            <a:extLst>
              <a:ext uri="{FF2B5EF4-FFF2-40B4-BE49-F238E27FC236}">
                <a16:creationId xmlns:a16="http://schemas.microsoft.com/office/drawing/2014/main" id="{A65A1E29-4F64-D522-BAF2-59F22DD7E3E3}"/>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97D25A97-3E1B-0441-BD04-C87F7179EEC1}" type="slidenum">
              <a:rPr lang="fr-CA" altLang="fr-FR" sz="1200" b="0">
                <a:solidFill>
                  <a:schemeClr val="tx1"/>
                </a:solidFill>
                <a:latin typeface="Times" pitchFamily="2" charset="0"/>
              </a:rPr>
              <a:pPr>
                <a:lnSpc>
                  <a:spcPct val="100000"/>
                </a:lnSpc>
                <a:spcBef>
                  <a:spcPct val="0"/>
                </a:spcBef>
                <a:buClrTx/>
                <a:buSzTx/>
                <a:buFontTx/>
                <a:buNone/>
              </a:pPr>
              <a:t>54</a:t>
            </a:fld>
            <a:endParaRPr lang="fr-CA" altLang="fr-FR" sz="1200" b="0">
              <a:solidFill>
                <a:schemeClr val="tx1"/>
              </a:solidFill>
              <a:latin typeface="Times" pitchFamily="2" charset="0"/>
            </a:endParaRPr>
          </a:p>
        </p:txBody>
      </p:sp>
      <p:sp>
        <p:nvSpPr>
          <p:cNvPr id="60418" name="Rectangle 2">
            <a:extLst>
              <a:ext uri="{FF2B5EF4-FFF2-40B4-BE49-F238E27FC236}">
                <a16:creationId xmlns:a16="http://schemas.microsoft.com/office/drawing/2014/main" id="{06ED79BC-C706-4915-2E5A-3F6EA74B8802}"/>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9679F2B2-4FEB-12F9-1A41-02ABED349E61}"/>
              </a:ext>
            </a:extLst>
          </p:cNvPr>
          <p:cNvSpPr>
            <a:spLocks noGrp="1" noChangeArrowheads="1"/>
          </p:cNvSpPr>
          <p:nvPr>
            <p:ph type="body" idx="1"/>
          </p:nvPr>
        </p:nvSpPr>
        <p:spPr>
          <a:noFill/>
        </p:spPr>
        <p:txBody>
          <a:bodyPr/>
          <a:lstStyle/>
          <a:p>
            <a:pPr algn="just" eaLnBrk="1" hangingPunct="1"/>
            <a:r>
              <a:rPr lang="fr-CA" altLang="fr-FR" b="1"/>
              <a:t>Notes :</a:t>
            </a:r>
            <a:r>
              <a:rPr lang="fr-CA" altLang="fr-FR" b="1" u="sng"/>
              <a:t> </a:t>
            </a:r>
          </a:p>
          <a:p>
            <a:pPr algn="just" eaLnBrk="1" hangingPunct="1"/>
            <a:r>
              <a:rPr lang="fr-CA" altLang="fr-FR"/>
              <a:t>On peut résumer la prévention et la maîtrise de l’hypertension artérielle par le simple fait de vérifier régulièrement sa tension, de respecter la prescription médicamenteuse, même si vous vous sentez bien, et d’adopter de bonnes habitudes de vie. En effet, une saine alimentation faible en sel et en gras ainsi qu’une consommation modérée en alcool peuvent contribuer à éviter l’hypertension. De plus, certaines techniques de relaxation, l’activité physique et  l’abstinence du tabac permettent de mieux gérer le stress, de diminuer l’anxiété et de favoriser la santé des artères et du cœur évitant ainsi les tensions artérielles trop élevées.   </a:t>
            </a:r>
          </a:p>
          <a:p>
            <a:pPr algn="just" eaLnBrk="1" hangingPunct="1"/>
            <a:r>
              <a:rPr lang="fr-CA" altLang="fr-FR"/>
              <a:t>Une visite annuelle chez son médecin permet de déceler certains facteurs de risque de l’hypertension et donc de la contrôler plus facilement.</a:t>
            </a:r>
            <a:r>
              <a:rPr lang="fr-CA" altLang="fr-FR" b="1" u="sng"/>
              <a:t> </a:t>
            </a:r>
          </a:p>
          <a:p>
            <a:pPr eaLnBrk="1" hangingPunct="1"/>
            <a:endParaRPr lang="fr-CA" altLang="fr-FR"/>
          </a:p>
        </p:txBody>
      </p:sp>
    </p:spTree>
    <p:extLst>
      <p:ext uri="{BB962C8B-B14F-4D97-AF65-F5344CB8AC3E}">
        <p14:creationId xmlns:p14="http://schemas.microsoft.com/office/powerpoint/2010/main" val="2523356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12106D5E-CBDD-5E41-B8DA-D227510AC18F}"/>
              </a:ext>
            </a:extLst>
          </p:cNvPr>
          <p:cNvSpPr>
            <a:spLocks noGrp="1" noChangeArrowheads="1"/>
          </p:cNvSpPr>
          <p:nvPr>
            <p:ph type="dt" sz="quarter" idx="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CA" altLang="fr-FR"/>
              <a:t>Poirier et Cloutier, 2006, JARSP</a:t>
            </a:r>
          </a:p>
        </p:txBody>
      </p:sp>
      <p:sp>
        <p:nvSpPr>
          <p:cNvPr id="12290" name="Rectangle 7">
            <a:extLst>
              <a:ext uri="{FF2B5EF4-FFF2-40B4-BE49-F238E27FC236}">
                <a16:creationId xmlns:a16="http://schemas.microsoft.com/office/drawing/2014/main" id="{C79BC292-000A-2443-B755-15A91788D09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EF304B6-D743-9945-B340-5AF967DE5BC6}" type="slidenum">
              <a:rPr lang="fr-CA" altLang="fr-FR"/>
              <a:pPr/>
              <a:t>6</a:t>
            </a:fld>
            <a:endParaRPr lang="fr-CA" altLang="fr-FR"/>
          </a:p>
        </p:txBody>
      </p:sp>
      <p:sp>
        <p:nvSpPr>
          <p:cNvPr id="12291" name="Rectangle 2">
            <a:extLst>
              <a:ext uri="{FF2B5EF4-FFF2-40B4-BE49-F238E27FC236}">
                <a16:creationId xmlns:a16="http://schemas.microsoft.com/office/drawing/2014/main" id="{AA080CF6-3414-E34A-8D31-1AD3EAA81F80}"/>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1B5B763C-086A-2741-874F-E430E8BE3C08}"/>
              </a:ext>
            </a:extLst>
          </p:cNvPr>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2846430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12106D5E-CBDD-5E41-B8DA-D227510AC18F}"/>
              </a:ext>
            </a:extLst>
          </p:cNvPr>
          <p:cNvSpPr>
            <a:spLocks noGrp="1" noChangeArrowheads="1"/>
          </p:cNvSpPr>
          <p:nvPr>
            <p:ph type="dt" sz="quarter" idx="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CA" altLang="fr-FR"/>
              <a:t>Poirier et Cloutier, 2006, JARSP</a:t>
            </a:r>
          </a:p>
        </p:txBody>
      </p:sp>
      <p:sp>
        <p:nvSpPr>
          <p:cNvPr id="12290" name="Rectangle 7">
            <a:extLst>
              <a:ext uri="{FF2B5EF4-FFF2-40B4-BE49-F238E27FC236}">
                <a16:creationId xmlns:a16="http://schemas.microsoft.com/office/drawing/2014/main" id="{C79BC292-000A-2443-B755-15A91788D09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EF304B6-D743-9945-B340-5AF967DE5BC6}" type="slidenum">
              <a:rPr lang="fr-CA" altLang="fr-FR"/>
              <a:pPr/>
              <a:t>7</a:t>
            </a:fld>
            <a:endParaRPr lang="fr-CA" altLang="fr-FR"/>
          </a:p>
        </p:txBody>
      </p:sp>
      <p:sp>
        <p:nvSpPr>
          <p:cNvPr id="12291" name="Rectangle 2">
            <a:extLst>
              <a:ext uri="{FF2B5EF4-FFF2-40B4-BE49-F238E27FC236}">
                <a16:creationId xmlns:a16="http://schemas.microsoft.com/office/drawing/2014/main" id="{AA080CF6-3414-E34A-8D31-1AD3EAA81F80}"/>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1B5B763C-086A-2741-874F-E430E8BE3C08}"/>
              </a:ext>
            </a:extLst>
          </p:cNvPr>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4003632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B267180C-6A6A-8A40-9007-580C5712DB02}"/>
              </a:ext>
            </a:extLst>
          </p:cNvPr>
          <p:cNvSpPr>
            <a:spLocks noGrp="1" noChangeArrowheads="1"/>
          </p:cNvSpPr>
          <p:nvPr>
            <p:ph type="dt" sz="quarter" idx="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CA" altLang="fr-FR"/>
              <a:t>Poirier et Cloutier, 2006, JARSP</a:t>
            </a:r>
          </a:p>
        </p:txBody>
      </p:sp>
      <p:sp>
        <p:nvSpPr>
          <p:cNvPr id="14338" name="Rectangle 7">
            <a:extLst>
              <a:ext uri="{FF2B5EF4-FFF2-40B4-BE49-F238E27FC236}">
                <a16:creationId xmlns:a16="http://schemas.microsoft.com/office/drawing/2014/main" id="{10284794-4D03-F04B-BCD8-9B25125308BA}"/>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D657310-7C1A-DC45-AEE1-E7225655B4BC}" type="slidenum">
              <a:rPr lang="fr-CA" altLang="fr-FR"/>
              <a:pPr/>
              <a:t>8</a:t>
            </a:fld>
            <a:endParaRPr lang="fr-CA" altLang="fr-FR"/>
          </a:p>
        </p:txBody>
      </p:sp>
      <p:sp>
        <p:nvSpPr>
          <p:cNvPr id="14339" name="Rectangle 2">
            <a:extLst>
              <a:ext uri="{FF2B5EF4-FFF2-40B4-BE49-F238E27FC236}">
                <a16:creationId xmlns:a16="http://schemas.microsoft.com/office/drawing/2014/main" id="{F0614ADE-4591-6C48-A501-DB1820F7921C}"/>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200137C4-BC55-E945-B3C9-A56EC209AB37}"/>
              </a:ext>
            </a:extLst>
          </p:cNvPr>
          <p:cNvSpPr>
            <a:spLocks noGrp="1" noChangeArrowheads="1"/>
          </p:cNvSpPr>
          <p:nvPr>
            <p:ph type="body" idx="1"/>
          </p:nvPr>
        </p:nvSpPr>
        <p:spPr>
          <a:noFill/>
        </p:spPr>
        <p:txBody>
          <a:bodyPr/>
          <a:lstStyle/>
          <a:p>
            <a:pPr eaLnBrk="1" hangingPunct="1"/>
            <a:endParaRPr lang="fr-FR" altLang="fr-FR"/>
          </a:p>
        </p:txBody>
      </p:sp>
    </p:spTree>
    <p:extLst>
      <p:ext uri="{BB962C8B-B14F-4D97-AF65-F5344CB8AC3E}">
        <p14:creationId xmlns:p14="http://schemas.microsoft.com/office/powerpoint/2010/main" val="3213071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FB3143CB-E68C-884A-8E5C-B675473F78CE}"/>
              </a:ext>
            </a:extLst>
          </p:cNvPr>
          <p:cNvSpPr>
            <a:spLocks noGrp="1" noChangeArrowheads="1"/>
          </p:cNvSpPr>
          <p:nvPr>
            <p:ph type="sldNum" sz="quarter" idx="5"/>
          </p:nvPr>
        </p:nvSpPr>
        <p:spPr>
          <a:noFill/>
        </p:spPr>
        <p:txBody>
          <a:bodyPr/>
          <a:lstStyle>
            <a:lvl1pPr>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1pPr>
            <a:lvl2pPr marL="742950" indent="-28575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2pPr>
            <a:lvl3pPr marL="11430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3pPr>
            <a:lvl4pPr marL="16002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4pPr>
            <a:lvl5pPr marL="2057400" indent="-228600">
              <a:lnSpc>
                <a:spcPct val="90000"/>
              </a:lnSpc>
              <a:spcBef>
                <a:spcPct val="20000"/>
              </a:spcBef>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5pPr>
            <a:lvl6pPr marL="25146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6pPr>
            <a:lvl7pPr marL="29718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7pPr>
            <a:lvl8pPr marL="34290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8pPr>
            <a:lvl9pPr marL="3886200" indent="-228600" eaLnBrk="0" fontAlgn="base" hangingPunct="0">
              <a:lnSpc>
                <a:spcPct val="90000"/>
              </a:lnSpc>
              <a:spcBef>
                <a:spcPct val="20000"/>
              </a:spcBef>
              <a:spcAft>
                <a:spcPct val="0"/>
              </a:spcAft>
              <a:buClr>
                <a:schemeClr val="accent1"/>
              </a:buClr>
              <a:buSzPct val="65000"/>
              <a:buFont typeface="Wingdings" pitchFamily="2" charset="2"/>
              <a:buChar char="u"/>
              <a:defRPr sz="2600" b="1">
                <a:solidFill>
                  <a:schemeClr val="hlink"/>
                </a:solidFill>
                <a:latin typeface="Arial" panose="020B0604020202020204" pitchFamily="34" charset="0"/>
                <a:cs typeface="Times New Roman" panose="02020603050405020304" pitchFamily="18" charset="0"/>
              </a:defRPr>
            </a:lvl9pPr>
          </a:lstStyle>
          <a:p>
            <a:pPr>
              <a:lnSpc>
                <a:spcPct val="100000"/>
              </a:lnSpc>
              <a:spcBef>
                <a:spcPct val="0"/>
              </a:spcBef>
              <a:buClrTx/>
              <a:buSzTx/>
              <a:buFontTx/>
              <a:buNone/>
            </a:pPr>
            <a:fld id="{85963419-C1D0-C54B-B4C5-CFC7BCEBF754}" type="slidenum">
              <a:rPr lang="fr-CA" altLang="fr-FR" sz="1200" b="0">
                <a:solidFill>
                  <a:schemeClr val="tx1"/>
                </a:solidFill>
                <a:latin typeface="Times" pitchFamily="2" charset="0"/>
              </a:rPr>
              <a:pPr>
                <a:lnSpc>
                  <a:spcPct val="100000"/>
                </a:lnSpc>
                <a:spcBef>
                  <a:spcPct val="0"/>
                </a:spcBef>
                <a:buClrTx/>
                <a:buSzTx/>
                <a:buFontTx/>
                <a:buNone/>
              </a:pPr>
              <a:t>9</a:t>
            </a:fld>
            <a:endParaRPr lang="fr-CA" altLang="fr-FR" sz="1200" b="0">
              <a:solidFill>
                <a:schemeClr val="tx1"/>
              </a:solidFill>
              <a:latin typeface="Times" pitchFamily="2" charset="0"/>
            </a:endParaRPr>
          </a:p>
        </p:txBody>
      </p:sp>
      <p:sp>
        <p:nvSpPr>
          <p:cNvPr id="19458" name="Rectangle 2">
            <a:extLst>
              <a:ext uri="{FF2B5EF4-FFF2-40B4-BE49-F238E27FC236}">
                <a16:creationId xmlns:a16="http://schemas.microsoft.com/office/drawing/2014/main" id="{9453860A-A141-EC41-9789-BB2CFD1125A9}"/>
              </a:ext>
            </a:extLst>
          </p:cNvPr>
          <p:cNvSpPr>
            <a:spLocks noGrp="1" noRot="1" noChangeAspect="1" noChangeArrowheads="1" noTextEdit="1"/>
          </p:cNvSpPr>
          <p:nvPr>
            <p:ph type="sldImg"/>
          </p:nvPr>
        </p:nvSpPr>
        <p:spPr>
          <a:ln/>
        </p:spPr>
      </p:sp>
      <p:sp>
        <p:nvSpPr>
          <p:cNvPr id="19459" name="Rectangle 3">
            <a:extLst>
              <a:ext uri="{FF2B5EF4-FFF2-40B4-BE49-F238E27FC236}">
                <a16:creationId xmlns:a16="http://schemas.microsoft.com/office/drawing/2014/main" id="{6D8B02F2-A1DE-434E-AA46-5EB558B30135}"/>
              </a:ext>
            </a:extLst>
          </p:cNvPr>
          <p:cNvSpPr>
            <a:spLocks noGrp="1" noChangeArrowheads="1"/>
          </p:cNvSpPr>
          <p:nvPr>
            <p:ph type="body" idx="1"/>
          </p:nvPr>
        </p:nvSpPr>
        <p:spPr>
          <a:xfrm>
            <a:off x="914400" y="4267200"/>
            <a:ext cx="5029200" cy="4191000"/>
          </a:xfrm>
          <a:noFill/>
        </p:spPr>
        <p:txBody>
          <a:bodyPr/>
          <a:lstStyle/>
          <a:p>
            <a:pPr algn="just" eaLnBrk="1" hangingPunct="1"/>
            <a:r>
              <a:rPr lang="fr-CA" altLang="fr-FR" sz="1100" b="1" dirty="0"/>
              <a:t>Notes :</a:t>
            </a:r>
          </a:p>
          <a:p>
            <a:pPr algn="just" eaLnBrk="1" hangingPunct="1"/>
            <a:r>
              <a:rPr lang="fr-CA" altLang="fr-FR" sz="1100" dirty="0">
                <a:cs typeface="Arial" panose="020B0604020202020204" pitchFamily="34" charset="0"/>
              </a:rPr>
              <a:t>La pression artérielle fluctue à court, moyen ou long terme. Il existe un cycle de pression artérielle s’étendant sur la durée de la vie, car elle est effectivement plus élevée chez les sujets âgés que chez les sujets jeunes. Donc, l’âge est un facteur important de variation de pression artérielle. La pression varie également selon les saisons puisqu’elle est plus basse en été qu’en hiver.  </a:t>
            </a:r>
          </a:p>
          <a:p>
            <a:pPr algn="just" eaLnBrk="1" hangingPunct="1"/>
            <a:r>
              <a:rPr lang="fr-CA" altLang="fr-FR" sz="1100" dirty="0">
                <a:cs typeface="Arial" panose="020B0604020202020204" pitchFamily="34" charset="0"/>
              </a:rPr>
              <a:t>La pression artérielle varie aussi selon le moment de la journée (sur 24 heures). Elle est plus élevée en période d’activité (le jour) qu’en période de sommeil.  </a:t>
            </a:r>
          </a:p>
          <a:p>
            <a:pPr algn="just" eaLnBrk="1" hangingPunct="1"/>
            <a:r>
              <a:rPr lang="fr-CA" altLang="fr-FR" sz="1100" dirty="0">
                <a:cs typeface="Arial" panose="020B0604020202020204" pitchFamily="34" charset="0"/>
              </a:rPr>
              <a:t>Enfin, la pression fluctue à bien plus court terme en fonction de nos émotions, de la fréquence respiratoire et de nos commandes nerveuses qui régulent automatiquement la pression artérielle. Ceci peut même survenir dans certaines situations « stressantes », comme par exemple lors d’une visite chez le médecin. En effet, il y a des personnes chez qui la pression monte lorsqu’elles rencontrent le médecin ! C’est le syndrome de la blouse blanche.</a:t>
            </a:r>
            <a:endParaRPr lang="fr-CA" altLang="fr-FR" sz="1100" dirty="0">
              <a:cs typeface="Times New Roman" panose="02020603050405020304" pitchFamily="18" charset="0"/>
            </a:endParaRPr>
          </a:p>
          <a:p>
            <a:pPr algn="just" eaLnBrk="1" hangingPunct="1"/>
            <a:r>
              <a:rPr lang="fr-CA" altLang="fr-FR" sz="1100" dirty="0"/>
              <a:t>Les aliments et boissons constituant les repas peuvent aussi avoir une influence sur la pression artérielle. En effet, un repas riche en sel pourra faire augmenter la pression tout comme une consommation élevée de café (plus de quatre tasses par jour). L’alcool, pris de façon modérée (une ou deux consommations par jour) et régulièrement, permettrait de diminuer légèrement la pression artérielle. Mais ATTENTION, l’abus d’alcool est toujours néfaste et pourrait avoir l’effet opposé. Voilà pourquoi il est recommandé, par la Société canadienne d’hypertension artérielle, de ne pas excéder quatorze consommations d’alcool par semaine pour un homme et neuf consommations par semaine pour une femme.</a:t>
            </a:r>
          </a:p>
          <a:p>
            <a:pPr algn="just" eaLnBrk="1" hangingPunct="1"/>
            <a:endParaRPr lang="fr-CA" altLang="fr-FR" dirty="0">
              <a:cs typeface="Times New Roman" panose="02020603050405020304" pitchFamily="18" charset="0"/>
            </a:endParaRPr>
          </a:p>
          <a:p>
            <a:pPr eaLnBrk="1" hangingPunct="1"/>
            <a:endParaRPr lang="fr-CA" altLang="fr-FR" dirty="0"/>
          </a:p>
        </p:txBody>
      </p:sp>
    </p:spTree>
    <p:extLst>
      <p:ext uri="{BB962C8B-B14F-4D97-AF65-F5344CB8AC3E}">
        <p14:creationId xmlns:p14="http://schemas.microsoft.com/office/powerpoint/2010/main" val="3182145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CA" dirty="0" err="1"/>
              <a:t>Elles</a:t>
            </a:r>
            <a:r>
              <a:rPr lang="en-CA" dirty="0"/>
              <a:t> </a:t>
            </a:r>
            <a:r>
              <a:rPr lang="en-CA" dirty="0" err="1"/>
              <a:t>sont</a:t>
            </a:r>
            <a:r>
              <a:rPr lang="en-CA" dirty="0"/>
              <a:t> TRANSITOIRES</a:t>
            </a:r>
            <a:endParaRPr lang="fr-CA" dirty="0"/>
          </a:p>
        </p:txBody>
      </p:sp>
      <p:sp>
        <p:nvSpPr>
          <p:cNvPr id="4" name="Espace réservé du numéro de diapositive 3"/>
          <p:cNvSpPr>
            <a:spLocks noGrp="1"/>
          </p:cNvSpPr>
          <p:nvPr>
            <p:ph type="sldNum" sz="quarter" idx="10"/>
          </p:nvPr>
        </p:nvSpPr>
        <p:spPr/>
        <p:txBody>
          <a:bodyPr/>
          <a:lstStyle/>
          <a:p>
            <a:fld id="{0D09A9FB-3BA6-4F55-9A37-6737CB3107E2}" type="slidenum">
              <a:rPr lang="fr-CA" smtClean="0"/>
              <a:pPr/>
              <a:t>10</a:t>
            </a:fld>
            <a:endParaRPr lang="fr-CA"/>
          </a:p>
        </p:txBody>
      </p:sp>
    </p:spTree>
    <p:extLst>
      <p:ext uri="{BB962C8B-B14F-4D97-AF65-F5344CB8AC3E}">
        <p14:creationId xmlns:p14="http://schemas.microsoft.com/office/powerpoint/2010/main" val="1496385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3">
            <a:extLst>
              <a:ext uri="{FF2B5EF4-FFF2-40B4-BE49-F238E27FC236}">
                <a16:creationId xmlns:a16="http://schemas.microsoft.com/office/drawing/2014/main" id="{A4781624-9BF2-E947-B201-3E1F0216A69D}"/>
              </a:ext>
            </a:extLst>
          </p:cNvPr>
          <p:cNvSpPr>
            <a:spLocks noGrp="1" noChangeArrowheads="1"/>
          </p:cNvSpPr>
          <p:nvPr>
            <p:ph type="dt" sz="quarter" idx="1"/>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fr-CA" altLang="fr-FR"/>
              <a:t>Poirier et Cloutier, 2006, JARSP</a:t>
            </a:r>
          </a:p>
        </p:txBody>
      </p:sp>
      <p:sp>
        <p:nvSpPr>
          <p:cNvPr id="8194" name="Rectangle 7">
            <a:extLst>
              <a:ext uri="{FF2B5EF4-FFF2-40B4-BE49-F238E27FC236}">
                <a16:creationId xmlns:a16="http://schemas.microsoft.com/office/drawing/2014/main" id="{29957D72-5C47-EC4F-87B4-673055050925}"/>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51D327A-E1CE-9B4E-A9F3-DD53C4D6FE82}" type="slidenum">
              <a:rPr lang="fr-CA" altLang="fr-FR"/>
              <a:pPr/>
              <a:t>11</a:t>
            </a:fld>
            <a:endParaRPr lang="fr-CA" altLang="fr-FR"/>
          </a:p>
        </p:txBody>
      </p:sp>
      <p:sp>
        <p:nvSpPr>
          <p:cNvPr id="8195" name="Rectangle 2">
            <a:extLst>
              <a:ext uri="{FF2B5EF4-FFF2-40B4-BE49-F238E27FC236}">
                <a16:creationId xmlns:a16="http://schemas.microsoft.com/office/drawing/2014/main" id="{70EDADB6-9C63-4741-8AAB-DF874BD6C390}"/>
              </a:ext>
            </a:extLst>
          </p:cNvPr>
          <p:cNvSpPr>
            <a:spLocks noGrp="1" noRot="1" noChangeAspect="1" noChangeArrowheads="1" noTextEdit="1"/>
          </p:cNvSpPr>
          <p:nvPr>
            <p:ph type="sldImg"/>
          </p:nvPr>
        </p:nvSpPr>
        <p:spPr>
          <a:xfrm>
            <a:off x="1144588" y="685800"/>
            <a:ext cx="4572000" cy="3429000"/>
          </a:xfrm>
          <a:solidFill>
            <a:srgbClr val="FFFFFF"/>
          </a:solidFill>
          <a:ln/>
        </p:spPr>
      </p:sp>
      <p:sp>
        <p:nvSpPr>
          <p:cNvPr id="8196" name="Rectangle 3">
            <a:extLst>
              <a:ext uri="{FF2B5EF4-FFF2-40B4-BE49-F238E27FC236}">
                <a16:creationId xmlns:a16="http://schemas.microsoft.com/office/drawing/2014/main" id="{2C195359-424B-6F44-A139-A705B18BF14B}"/>
              </a:ext>
            </a:extLst>
          </p:cNvPr>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p:spPr>
        <p:txBody>
          <a:bodyPr/>
          <a:lstStyle/>
          <a:p>
            <a:pPr eaLnBrk="1" hangingPunct="1"/>
            <a:endParaRPr lang="fr-FR" altLang="fr-FR" sz="1000"/>
          </a:p>
        </p:txBody>
      </p:sp>
    </p:spTree>
    <p:extLst>
      <p:ext uri="{BB962C8B-B14F-4D97-AF65-F5344CB8AC3E}">
        <p14:creationId xmlns:p14="http://schemas.microsoft.com/office/powerpoint/2010/main" val="112300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617"/>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2610644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3816487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8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4"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1308053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1180031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19154986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69"/>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6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832557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16D83CD-018A-8940-AB10-DD55FE842033}"/>
              </a:ext>
            </a:extLst>
          </p:cNvPr>
          <p:cNvSpPr>
            <a:spLocks noGrp="1"/>
          </p:cNvSpPr>
          <p:nvPr>
            <p:ph type="title"/>
          </p:nvPr>
        </p:nvSpPr>
        <p:spPr>
          <a:xfrm>
            <a:off x="685800" y="425450"/>
            <a:ext cx="7772400" cy="1143000"/>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75D4115-28B1-2840-93F2-986F16DC25FA}"/>
              </a:ext>
            </a:extLst>
          </p:cNvPr>
          <p:cNvSpPr>
            <a:spLocks noGrp="1"/>
          </p:cNvSpPr>
          <p:nvPr>
            <p:ph type="body" sz="half" idx="1"/>
          </p:nvPr>
        </p:nvSpPr>
        <p:spPr>
          <a:xfrm>
            <a:off x="685800" y="1981200"/>
            <a:ext cx="3810000" cy="4114800"/>
          </a:xfrm>
        </p:spPr>
        <p:txBody>
          <a:bodyPr/>
          <a:lstStyle/>
          <a:p>
            <a:r>
              <a:rPr lang="fr-FR"/>
              <a:t>Modifier les styles du texte du masque
Deuxième niveau
Troisième niveau
Quatrième niveau
Cinquième niveau</a:t>
            </a:r>
          </a:p>
        </p:txBody>
      </p:sp>
      <p:sp>
        <p:nvSpPr>
          <p:cNvPr id="4" name="Espace réservé de l'image en ligne 3">
            <a:extLst>
              <a:ext uri="{FF2B5EF4-FFF2-40B4-BE49-F238E27FC236}">
                <a16:creationId xmlns:a16="http://schemas.microsoft.com/office/drawing/2014/main" id="{7E3DF825-B64A-6849-88DF-B539E474640C}"/>
              </a:ext>
            </a:extLst>
          </p:cNvPr>
          <p:cNvSpPr>
            <a:spLocks noGrp="1"/>
          </p:cNvSpPr>
          <p:nvPr>
            <p:ph type="clipArt" sz="half" idx="2"/>
          </p:nvPr>
        </p:nvSpPr>
        <p:spPr>
          <a:xfrm>
            <a:off x="4648200" y="1981200"/>
            <a:ext cx="3810000" cy="4114800"/>
          </a:xfrm>
        </p:spPr>
        <p:txBody>
          <a:bodyPr/>
          <a:lstStyle/>
          <a:p>
            <a:pPr lvl="0"/>
            <a:endParaRPr lang="fr-FR" noProof="0"/>
          </a:p>
        </p:txBody>
      </p:sp>
      <p:sp>
        <p:nvSpPr>
          <p:cNvPr id="5" name="Rectangle 4">
            <a:extLst>
              <a:ext uri="{FF2B5EF4-FFF2-40B4-BE49-F238E27FC236}">
                <a16:creationId xmlns:a16="http://schemas.microsoft.com/office/drawing/2014/main" id="{A3A66502-3325-014D-8958-BEBA7E70AE38}"/>
              </a:ext>
            </a:extLst>
          </p:cNvPr>
          <p:cNvSpPr>
            <a:spLocks noGrp="1" noChangeArrowheads="1"/>
          </p:cNvSpPr>
          <p:nvPr>
            <p:ph type="dt" sz="half" idx="10"/>
          </p:nvPr>
        </p:nvSpPr>
        <p:spPr>
          <a:ln/>
        </p:spPr>
        <p:txBody>
          <a:bodyPr/>
          <a:lstStyle>
            <a:lvl1pPr>
              <a:defRPr/>
            </a:lvl1pPr>
          </a:lstStyle>
          <a:p>
            <a:pPr>
              <a:defRPr/>
            </a:pPr>
            <a:endParaRPr lang="fr-CA" altLang="fr-FR"/>
          </a:p>
        </p:txBody>
      </p:sp>
      <p:sp>
        <p:nvSpPr>
          <p:cNvPr id="6" name="Rectangle 5">
            <a:extLst>
              <a:ext uri="{FF2B5EF4-FFF2-40B4-BE49-F238E27FC236}">
                <a16:creationId xmlns:a16="http://schemas.microsoft.com/office/drawing/2014/main" id="{7773124B-CEEA-A749-9F3F-0B0425DE7AB7}"/>
              </a:ext>
            </a:extLst>
          </p:cNvPr>
          <p:cNvSpPr>
            <a:spLocks noGrp="1" noChangeArrowheads="1"/>
          </p:cNvSpPr>
          <p:nvPr>
            <p:ph type="ftr" sz="quarter" idx="11"/>
          </p:nvPr>
        </p:nvSpPr>
        <p:spPr>
          <a:ln/>
        </p:spPr>
        <p:txBody>
          <a:bodyPr/>
          <a:lstStyle>
            <a:lvl1pPr>
              <a:defRPr/>
            </a:lvl1pPr>
          </a:lstStyle>
          <a:p>
            <a:pPr>
              <a:defRPr/>
            </a:pPr>
            <a:endParaRPr lang="fr-CA" altLang="fr-FR"/>
          </a:p>
        </p:txBody>
      </p:sp>
      <p:sp>
        <p:nvSpPr>
          <p:cNvPr id="7" name="Rectangle 6">
            <a:extLst>
              <a:ext uri="{FF2B5EF4-FFF2-40B4-BE49-F238E27FC236}">
                <a16:creationId xmlns:a16="http://schemas.microsoft.com/office/drawing/2014/main" id="{D7FEAA11-DA16-9C4E-A37B-8EC500799D01}"/>
              </a:ext>
            </a:extLst>
          </p:cNvPr>
          <p:cNvSpPr>
            <a:spLocks noGrp="1" noChangeArrowheads="1"/>
          </p:cNvSpPr>
          <p:nvPr>
            <p:ph type="sldNum" sz="quarter" idx="12"/>
          </p:nvPr>
        </p:nvSpPr>
        <p:spPr>
          <a:ln/>
        </p:spPr>
        <p:txBody>
          <a:bodyPr/>
          <a:lstStyle>
            <a:lvl1pPr>
              <a:defRPr/>
            </a:lvl1pPr>
          </a:lstStyle>
          <a:p>
            <a:pPr>
              <a:defRPr/>
            </a:pPr>
            <a:fld id="{9098194F-98BC-974A-97CF-2C6C51D19335}" type="slidenum">
              <a:rPr lang="fr-CA" altLang="fr-FR"/>
              <a:pPr>
                <a:defRPr/>
              </a:pPr>
              <a:t>‹n°›</a:t>
            </a:fld>
            <a:endParaRPr lang="fr-CA" altLang="fr-FR"/>
          </a:p>
        </p:txBody>
      </p:sp>
    </p:spTree>
    <p:extLst>
      <p:ext uri="{BB962C8B-B14F-4D97-AF65-F5344CB8AC3E}">
        <p14:creationId xmlns:p14="http://schemas.microsoft.com/office/powerpoint/2010/main" val="3019511125"/>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hart">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CA"/>
              <a:t>Cliquez et modifiez le titre</a:t>
            </a:r>
            <a:endParaRPr lang="fr-FR"/>
          </a:p>
        </p:txBody>
      </p:sp>
      <p:sp>
        <p:nvSpPr>
          <p:cNvPr id="3" name="Espace réservé du texte 2"/>
          <p:cNvSpPr>
            <a:spLocks noGrp="1"/>
          </p:cNvSpPr>
          <p:nvPr>
            <p:ph type="body" sz="half" idx="1"/>
          </p:nvPr>
        </p:nvSpPr>
        <p:spPr>
          <a:xfrm>
            <a:off x="457200" y="1600200"/>
            <a:ext cx="4038600" cy="4525963"/>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fr-FR"/>
          </a:p>
        </p:txBody>
      </p:sp>
      <p:sp>
        <p:nvSpPr>
          <p:cNvPr id="4" name="Espace réservé du graphique 3"/>
          <p:cNvSpPr>
            <a:spLocks noGrp="1"/>
          </p:cNvSpPr>
          <p:nvPr>
            <p:ph type="chart" sz="half" idx="2"/>
          </p:nvPr>
        </p:nvSpPr>
        <p:spPr>
          <a:xfrm>
            <a:off x="4648200" y="1600200"/>
            <a:ext cx="4038600" cy="4525963"/>
          </a:xfrm>
        </p:spPr>
        <p:txBody>
          <a:bodyPr/>
          <a:lstStyle/>
          <a:p>
            <a:pPr lvl="0"/>
            <a:endParaRPr lang="fr-FR"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6AF0309-619D-4FF4-98DE-2350473FB4BC}" type="slidenum">
              <a:rPr lang="en-US">
                <a:solidFill>
                  <a:srgbClr val="000000"/>
                </a:solidFill>
              </a:rPr>
              <a:pPr>
                <a:defRPr/>
              </a:pPr>
              <a:t>‹n°›</a:t>
            </a:fld>
            <a:endParaRPr lang="en-US">
              <a:solidFill>
                <a:srgbClr val="000000"/>
              </a:solidFill>
            </a:endParaRPr>
          </a:p>
        </p:txBody>
      </p:sp>
    </p:spTree>
    <p:extLst>
      <p:ext uri="{BB962C8B-B14F-4D97-AF65-F5344CB8AC3E}">
        <p14:creationId xmlns:p14="http://schemas.microsoft.com/office/powerpoint/2010/main" val="58641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C79C9-0F53-4247-8D88-FCE33CA7D01D}"/>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en-CA"/>
          </a:p>
        </p:txBody>
      </p:sp>
      <p:sp>
        <p:nvSpPr>
          <p:cNvPr id="3" name="Sous-titre 2">
            <a:extLst>
              <a:ext uri="{FF2B5EF4-FFF2-40B4-BE49-F238E27FC236}">
                <a16:creationId xmlns:a16="http://schemas.microsoft.com/office/drawing/2014/main" id="{13130B0F-D3A0-409F-8912-85091E25E6C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CA"/>
          </a:p>
        </p:txBody>
      </p:sp>
      <p:sp>
        <p:nvSpPr>
          <p:cNvPr id="4" name="Espace réservé de la date 3">
            <a:extLst>
              <a:ext uri="{FF2B5EF4-FFF2-40B4-BE49-F238E27FC236}">
                <a16:creationId xmlns:a16="http://schemas.microsoft.com/office/drawing/2014/main" id="{BD87479A-6A14-48D5-9B44-AC064A29CA21}"/>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5" name="Espace réservé du pied de page 4">
            <a:extLst>
              <a:ext uri="{FF2B5EF4-FFF2-40B4-BE49-F238E27FC236}">
                <a16:creationId xmlns:a16="http://schemas.microsoft.com/office/drawing/2014/main" id="{077792C3-D949-4038-A9F5-2B18A197F06D}"/>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452470AF-E02D-485D-AFD6-EF2AE37E14CA}"/>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16366378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E0590B-80B1-4A28-B420-BB4B480F420C}"/>
              </a:ext>
            </a:extLst>
          </p:cNvPr>
          <p:cNvSpPr>
            <a:spLocks noGrp="1"/>
          </p:cNvSpPr>
          <p:nvPr>
            <p:ph type="title"/>
          </p:nvPr>
        </p:nvSpPr>
        <p:spPr/>
        <p:txBody>
          <a:bodyPr/>
          <a:lstStyle/>
          <a:p>
            <a:r>
              <a:rPr lang="fr-FR"/>
              <a:t>Modifiez le style du titre</a:t>
            </a:r>
            <a:endParaRPr lang="en-CA"/>
          </a:p>
        </p:txBody>
      </p:sp>
      <p:sp>
        <p:nvSpPr>
          <p:cNvPr id="3" name="Espace réservé du contenu 2">
            <a:extLst>
              <a:ext uri="{FF2B5EF4-FFF2-40B4-BE49-F238E27FC236}">
                <a16:creationId xmlns:a16="http://schemas.microsoft.com/office/drawing/2014/main" id="{DEBC376C-52F0-4CCD-A409-7F41C20A632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CA7947FB-7ECC-4EC4-8C95-A7F32B36D559}"/>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5" name="Espace réservé du pied de page 4">
            <a:extLst>
              <a:ext uri="{FF2B5EF4-FFF2-40B4-BE49-F238E27FC236}">
                <a16:creationId xmlns:a16="http://schemas.microsoft.com/office/drawing/2014/main" id="{D554B64E-03D2-44B2-8218-57348020F4DF}"/>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AA2F4108-A24E-4BB9-9268-0952B0407FF5}"/>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2358039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479DA0-F35C-4402-91FE-31758D0E086F}"/>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en-CA"/>
          </a:p>
        </p:txBody>
      </p:sp>
      <p:sp>
        <p:nvSpPr>
          <p:cNvPr id="3" name="Espace réservé du texte 2">
            <a:extLst>
              <a:ext uri="{FF2B5EF4-FFF2-40B4-BE49-F238E27FC236}">
                <a16:creationId xmlns:a16="http://schemas.microsoft.com/office/drawing/2014/main" id="{BF14EA80-34F0-4BA7-BE81-2DC425CAC125}"/>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1274023-D551-4495-AE35-4A147F93FB9E}"/>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5" name="Espace réservé du pied de page 4">
            <a:extLst>
              <a:ext uri="{FF2B5EF4-FFF2-40B4-BE49-F238E27FC236}">
                <a16:creationId xmlns:a16="http://schemas.microsoft.com/office/drawing/2014/main" id="{13D78E18-719D-47B4-A0BD-CEB9684BAF5C}"/>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8411A29E-2E47-4281-8B89-EF3A8F61A4EF}"/>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2771076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a:xfrm>
            <a:off x="6541168" y="6346211"/>
            <a:ext cx="2133600" cy="365125"/>
          </a:xfrm>
        </p:spPr>
        <p:txBody>
          <a:bodyPr/>
          <a:lstStyle>
            <a:lvl1pPr>
              <a:defRPr>
                <a:solidFill>
                  <a:schemeClr val="bg2">
                    <a:lumMod val="50000"/>
                  </a:schemeClr>
                </a:solidFill>
              </a:defRPr>
            </a:lvl1pPr>
          </a:lstStyle>
          <a:p>
            <a:fld id="{AB6FE9BA-3340-4014-A80A-242F701EE61B}" type="slidenum">
              <a:rPr lang="en-CA" smtClean="0"/>
              <a:pPr/>
              <a:t>‹n°›</a:t>
            </a:fld>
            <a:endParaRPr lang="en-CA" dirty="0"/>
          </a:p>
        </p:txBody>
      </p:sp>
    </p:spTree>
    <p:extLst>
      <p:ext uri="{BB962C8B-B14F-4D97-AF65-F5344CB8AC3E}">
        <p14:creationId xmlns:p14="http://schemas.microsoft.com/office/powerpoint/2010/main" val="6618099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477B09-C3A0-4264-AE34-5DDDF5E5E543}"/>
              </a:ext>
            </a:extLst>
          </p:cNvPr>
          <p:cNvSpPr>
            <a:spLocks noGrp="1"/>
          </p:cNvSpPr>
          <p:nvPr>
            <p:ph type="title"/>
          </p:nvPr>
        </p:nvSpPr>
        <p:spPr/>
        <p:txBody>
          <a:bodyPr/>
          <a:lstStyle/>
          <a:p>
            <a:r>
              <a:rPr lang="fr-FR"/>
              <a:t>Modifiez le style du titre</a:t>
            </a:r>
            <a:endParaRPr lang="en-CA"/>
          </a:p>
        </p:txBody>
      </p:sp>
      <p:sp>
        <p:nvSpPr>
          <p:cNvPr id="3" name="Espace réservé du contenu 2">
            <a:extLst>
              <a:ext uri="{FF2B5EF4-FFF2-40B4-BE49-F238E27FC236}">
                <a16:creationId xmlns:a16="http://schemas.microsoft.com/office/drawing/2014/main" id="{B6ADB5D5-01D5-4DDE-9EF3-C4873E969749}"/>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contenu 3">
            <a:extLst>
              <a:ext uri="{FF2B5EF4-FFF2-40B4-BE49-F238E27FC236}">
                <a16:creationId xmlns:a16="http://schemas.microsoft.com/office/drawing/2014/main" id="{A219A296-089B-487A-BB1C-06EC2FB0DBBE}"/>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e la date 4">
            <a:extLst>
              <a:ext uri="{FF2B5EF4-FFF2-40B4-BE49-F238E27FC236}">
                <a16:creationId xmlns:a16="http://schemas.microsoft.com/office/drawing/2014/main" id="{A7D998A4-96F4-4017-A990-F3FC3D957114}"/>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6" name="Espace réservé du pied de page 5">
            <a:extLst>
              <a:ext uri="{FF2B5EF4-FFF2-40B4-BE49-F238E27FC236}">
                <a16:creationId xmlns:a16="http://schemas.microsoft.com/office/drawing/2014/main" id="{7C1ACB58-F368-4A80-8EB9-56B9A792C37F}"/>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FE22DF22-65B4-4397-B61A-68074D5B42FD}"/>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904085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14DA84-6329-4B39-B8B4-D56B294A803F}"/>
              </a:ext>
            </a:extLst>
          </p:cNvPr>
          <p:cNvSpPr>
            <a:spLocks noGrp="1"/>
          </p:cNvSpPr>
          <p:nvPr>
            <p:ph type="title"/>
          </p:nvPr>
        </p:nvSpPr>
        <p:spPr>
          <a:xfrm>
            <a:off x="630238" y="365125"/>
            <a:ext cx="7886700" cy="1325563"/>
          </a:xfrm>
        </p:spPr>
        <p:txBody>
          <a:bodyPr/>
          <a:lstStyle/>
          <a:p>
            <a:r>
              <a:rPr lang="fr-FR"/>
              <a:t>Modifiez le style du titre</a:t>
            </a:r>
            <a:endParaRPr lang="en-CA"/>
          </a:p>
        </p:txBody>
      </p:sp>
      <p:sp>
        <p:nvSpPr>
          <p:cNvPr id="3" name="Espace réservé du texte 2">
            <a:extLst>
              <a:ext uri="{FF2B5EF4-FFF2-40B4-BE49-F238E27FC236}">
                <a16:creationId xmlns:a16="http://schemas.microsoft.com/office/drawing/2014/main" id="{758E6F59-7549-4397-BB70-A1DA38D09C92}"/>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5CD0480-77E4-458A-BF97-8FF31748540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5" name="Espace réservé du texte 4">
            <a:extLst>
              <a:ext uri="{FF2B5EF4-FFF2-40B4-BE49-F238E27FC236}">
                <a16:creationId xmlns:a16="http://schemas.microsoft.com/office/drawing/2014/main" id="{4E1D0F6E-BD2A-430B-ADFE-9430D317C50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1ADA1AE-C499-44B0-8A95-820AA3C160AE}"/>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7" name="Espace réservé de la date 6">
            <a:extLst>
              <a:ext uri="{FF2B5EF4-FFF2-40B4-BE49-F238E27FC236}">
                <a16:creationId xmlns:a16="http://schemas.microsoft.com/office/drawing/2014/main" id="{E9695406-35D4-4A86-A519-38B55135DE5B}"/>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8" name="Espace réservé du pied de page 7">
            <a:extLst>
              <a:ext uri="{FF2B5EF4-FFF2-40B4-BE49-F238E27FC236}">
                <a16:creationId xmlns:a16="http://schemas.microsoft.com/office/drawing/2014/main" id="{8275CA10-A5FD-488B-B618-D0B067D33392}"/>
              </a:ext>
            </a:extLst>
          </p:cNvPr>
          <p:cNvSpPr>
            <a:spLocks noGrp="1"/>
          </p:cNvSpPr>
          <p:nvPr>
            <p:ph type="ftr" sz="quarter" idx="11"/>
          </p:nvPr>
        </p:nvSpPr>
        <p:spPr/>
        <p:txBody>
          <a:bodyPr/>
          <a:lstStyle/>
          <a:p>
            <a:endParaRPr lang="en-CA"/>
          </a:p>
        </p:txBody>
      </p:sp>
      <p:sp>
        <p:nvSpPr>
          <p:cNvPr id="9" name="Espace réservé du numéro de diapositive 8">
            <a:extLst>
              <a:ext uri="{FF2B5EF4-FFF2-40B4-BE49-F238E27FC236}">
                <a16:creationId xmlns:a16="http://schemas.microsoft.com/office/drawing/2014/main" id="{A282047E-0CBB-4295-8AE5-37E21439A5D0}"/>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31211076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528773-52B4-4298-899C-B18F90E0D80A}"/>
              </a:ext>
            </a:extLst>
          </p:cNvPr>
          <p:cNvSpPr>
            <a:spLocks noGrp="1"/>
          </p:cNvSpPr>
          <p:nvPr>
            <p:ph type="title"/>
          </p:nvPr>
        </p:nvSpPr>
        <p:spPr/>
        <p:txBody>
          <a:bodyPr/>
          <a:lstStyle/>
          <a:p>
            <a:r>
              <a:rPr lang="fr-FR"/>
              <a:t>Modifiez le style du titre</a:t>
            </a:r>
            <a:endParaRPr lang="en-CA"/>
          </a:p>
        </p:txBody>
      </p:sp>
      <p:sp>
        <p:nvSpPr>
          <p:cNvPr id="3" name="Espace réservé de la date 2">
            <a:extLst>
              <a:ext uri="{FF2B5EF4-FFF2-40B4-BE49-F238E27FC236}">
                <a16:creationId xmlns:a16="http://schemas.microsoft.com/office/drawing/2014/main" id="{B4223ACE-0332-4985-B52B-A00EDB753C9D}"/>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4" name="Espace réservé du pied de page 3">
            <a:extLst>
              <a:ext uri="{FF2B5EF4-FFF2-40B4-BE49-F238E27FC236}">
                <a16:creationId xmlns:a16="http://schemas.microsoft.com/office/drawing/2014/main" id="{663F529B-E31C-4E20-9A5F-CEF862849D1B}"/>
              </a:ext>
            </a:extLst>
          </p:cNvPr>
          <p:cNvSpPr>
            <a:spLocks noGrp="1"/>
          </p:cNvSpPr>
          <p:nvPr>
            <p:ph type="ftr" sz="quarter" idx="11"/>
          </p:nvPr>
        </p:nvSpPr>
        <p:spPr/>
        <p:txBody>
          <a:bodyPr/>
          <a:lstStyle/>
          <a:p>
            <a:endParaRPr lang="en-CA"/>
          </a:p>
        </p:txBody>
      </p:sp>
      <p:sp>
        <p:nvSpPr>
          <p:cNvPr id="5" name="Espace réservé du numéro de diapositive 4">
            <a:extLst>
              <a:ext uri="{FF2B5EF4-FFF2-40B4-BE49-F238E27FC236}">
                <a16:creationId xmlns:a16="http://schemas.microsoft.com/office/drawing/2014/main" id="{175CF979-0682-4818-ACC2-ADC656CEC491}"/>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886063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079A8AE-9BBE-40BD-9ECC-CC927FF8DBCE}"/>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3" name="Espace réservé du pied de page 2">
            <a:extLst>
              <a:ext uri="{FF2B5EF4-FFF2-40B4-BE49-F238E27FC236}">
                <a16:creationId xmlns:a16="http://schemas.microsoft.com/office/drawing/2014/main" id="{F577FEAB-941C-4C21-93D9-12B0B6659DFD}"/>
              </a:ext>
            </a:extLst>
          </p:cNvPr>
          <p:cNvSpPr>
            <a:spLocks noGrp="1"/>
          </p:cNvSpPr>
          <p:nvPr>
            <p:ph type="ftr" sz="quarter" idx="11"/>
          </p:nvPr>
        </p:nvSpPr>
        <p:spPr/>
        <p:txBody>
          <a:bodyPr/>
          <a:lstStyle/>
          <a:p>
            <a:endParaRPr lang="en-CA"/>
          </a:p>
        </p:txBody>
      </p:sp>
      <p:sp>
        <p:nvSpPr>
          <p:cNvPr id="4" name="Espace réservé du numéro de diapositive 3">
            <a:extLst>
              <a:ext uri="{FF2B5EF4-FFF2-40B4-BE49-F238E27FC236}">
                <a16:creationId xmlns:a16="http://schemas.microsoft.com/office/drawing/2014/main" id="{C37970FA-0F2F-4C50-B1F1-5A356CB352ED}"/>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27106527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003867-FE45-4F05-8DC6-A7DDE31D121B}"/>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en-CA"/>
          </a:p>
        </p:txBody>
      </p:sp>
      <p:sp>
        <p:nvSpPr>
          <p:cNvPr id="3" name="Espace réservé du contenu 2">
            <a:extLst>
              <a:ext uri="{FF2B5EF4-FFF2-40B4-BE49-F238E27FC236}">
                <a16:creationId xmlns:a16="http://schemas.microsoft.com/office/drawing/2014/main" id="{37E088F7-4311-4052-A076-878057D8E9D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u texte 3">
            <a:extLst>
              <a:ext uri="{FF2B5EF4-FFF2-40B4-BE49-F238E27FC236}">
                <a16:creationId xmlns:a16="http://schemas.microsoft.com/office/drawing/2014/main" id="{3B345FB1-80A8-4CFF-A662-C1AA5A060D0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BDA2AC9-89F9-4C72-83E5-38468C2382E6}"/>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6" name="Espace réservé du pied de page 5">
            <a:extLst>
              <a:ext uri="{FF2B5EF4-FFF2-40B4-BE49-F238E27FC236}">
                <a16:creationId xmlns:a16="http://schemas.microsoft.com/office/drawing/2014/main" id="{47716304-2E29-484C-86BC-73E25EF4AE25}"/>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95E61F47-EBFA-43C8-AA85-C6AD8D44FB5D}"/>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33529202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2C9D8E-7B1C-4AFC-9F49-DAC4ECE00C41}"/>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en-CA"/>
          </a:p>
        </p:txBody>
      </p:sp>
      <p:sp>
        <p:nvSpPr>
          <p:cNvPr id="3" name="Espace réservé pour une image  2">
            <a:extLst>
              <a:ext uri="{FF2B5EF4-FFF2-40B4-BE49-F238E27FC236}">
                <a16:creationId xmlns:a16="http://schemas.microsoft.com/office/drawing/2014/main" id="{FB1ED11A-FE8C-48C7-9967-775433DE4AE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Espace réservé du texte 3">
            <a:extLst>
              <a:ext uri="{FF2B5EF4-FFF2-40B4-BE49-F238E27FC236}">
                <a16:creationId xmlns:a16="http://schemas.microsoft.com/office/drawing/2014/main" id="{D19DEB88-DC46-4FD7-A87D-960F660FA81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1196656-25BF-45C1-91D9-2E5EBA74940B}"/>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6" name="Espace réservé du pied de page 5">
            <a:extLst>
              <a:ext uri="{FF2B5EF4-FFF2-40B4-BE49-F238E27FC236}">
                <a16:creationId xmlns:a16="http://schemas.microsoft.com/office/drawing/2014/main" id="{44F113F3-AC8F-470B-AC0F-A26FFF4A7130}"/>
              </a:ext>
            </a:extLst>
          </p:cNvPr>
          <p:cNvSpPr>
            <a:spLocks noGrp="1"/>
          </p:cNvSpPr>
          <p:nvPr>
            <p:ph type="ftr" sz="quarter" idx="11"/>
          </p:nvPr>
        </p:nvSpPr>
        <p:spPr/>
        <p:txBody>
          <a:bodyPr/>
          <a:lstStyle/>
          <a:p>
            <a:endParaRPr lang="en-CA"/>
          </a:p>
        </p:txBody>
      </p:sp>
      <p:sp>
        <p:nvSpPr>
          <p:cNvPr id="7" name="Espace réservé du numéro de diapositive 6">
            <a:extLst>
              <a:ext uri="{FF2B5EF4-FFF2-40B4-BE49-F238E27FC236}">
                <a16:creationId xmlns:a16="http://schemas.microsoft.com/office/drawing/2014/main" id="{9277301B-960A-4104-92C5-23979EC2AC33}"/>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27235657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97A707-414A-4A7F-B90C-169055878EAB}"/>
              </a:ext>
            </a:extLst>
          </p:cNvPr>
          <p:cNvSpPr>
            <a:spLocks noGrp="1"/>
          </p:cNvSpPr>
          <p:nvPr>
            <p:ph type="title"/>
          </p:nvPr>
        </p:nvSpPr>
        <p:spPr/>
        <p:txBody>
          <a:bodyPr/>
          <a:lstStyle/>
          <a:p>
            <a:r>
              <a:rPr lang="fr-FR"/>
              <a:t>Modifiez le style du titre</a:t>
            </a:r>
            <a:endParaRPr lang="en-CA"/>
          </a:p>
        </p:txBody>
      </p:sp>
      <p:sp>
        <p:nvSpPr>
          <p:cNvPr id="3" name="Espace réservé du texte vertical 2">
            <a:extLst>
              <a:ext uri="{FF2B5EF4-FFF2-40B4-BE49-F238E27FC236}">
                <a16:creationId xmlns:a16="http://schemas.microsoft.com/office/drawing/2014/main" id="{368D0F5A-E226-4CD5-B29C-5D6E6F59589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D506F335-7580-4C2E-8B2F-FDC112233EDA}"/>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5" name="Espace réservé du pied de page 4">
            <a:extLst>
              <a:ext uri="{FF2B5EF4-FFF2-40B4-BE49-F238E27FC236}">
                <a16:creationId xmlns:a16="http://schemas.microsoft.com/office/drawing/2014/main" id="{739AB216-19FD-4683-A8A5-D9E495F40845}"/>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FA0B506D-7F51-4A0D-8C92-11B7BFE9509C}"/>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33203008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E4885F7-D299-4FE8-9F23-9314215E0BF0}"/>
              </a:ext>
            </a:extLst>
          </p:cNvPr>
          <p:cNvSpPr>
            <a:spLocks noGrp="1"/>
          </p:cNvSpPr>
          <p:nvPr>
            <p:ph type="title" orient="vert"/>
          </p:nvPr>
        </p:nvSpPr>
        <p:spPr>
          <a:xfrm>
            <a:off x="6543675" y="365125"/>
            <a:ext cx="1971675" cy="5811838"/>
          </a:xfrm>
        </p:spPr>
        <p:txBody>
          <a:bodyPr vert="eaVert"/>
          <a:lstStyle/>
          <a:p>
            <a:r>
              <a:rPr lang="fr-FR"/>
              <a:t>Modifiez le style du titre</a:t>
            </a:r>
            <a:endParaRPr lang="en-CA"/>
          </a:p>
        </p:txBody>
      </p:sp>
      <p:sp>
        <p:nvSpPr>
          <p:cNvPr id="3" name="Espace réservé du texte vertical 2">
            <a:extLst>
              <a:ext uri="{FF2B5EF4-FFF2-40B4-BE49-F238E27FC236}">
                <a16:creationId xmlns:a16="http://schemas.microsoft.com/office/drawing/2014/main" id="{FF684686-02F3-47C4-BC1E-07C34518A95E}"/>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17346E0B-3505-4B43-949F-CA839841EF84}"/>
              </a:ext>
            </a:extLst>
          </p:cNvPr>
          <p:cNvSpPr>
            <a:spLocks noGrp="1"/>
          </p:cNvSpPr>
          <p:nvPr>
            <p:ph type="dt" sz="half" idx="10"/>
          </p:nvPr>
        </p:nvSpPr>
        <p:spPr/>
        <p:txBody>
          <a:bodyPr/>
          <a:lstStyle/>
          <a:p>
            <a:fld id="{F4EDE23D-8365-4D7C-AC7E-C7B291C96648}" type="datetimeFigureOut">
              <a:rPr lang="en-CA" smtClean="0"/>
              <a:t>2026-08-16</a:t>
            </a:fld>
            <a:endParaRPr lang="en-CA"/>
          </a:p>
        </p:txBody>
      </p:sp>
      <p:sp>
        <p:nvSpPr>
          <p:cNvPr id="5" name="Espace réservé du pied de page 4">
            <a:extLst>
              <a:ext uri="{FF2B5EF4-FFF2-40B4-BE49-F238E27FC236}">
                <a16:creationId xmlns:a16="http://schemas.microsoft.com/office/drawing/2014/main" id="{F49068A1-4C8E-4E51-A9B6-CDE39BCBDA6C}"/>
              </a:ext>
            </a:extLst>
          </p:cNvPr>
          <p:cNvSpPr>
            <a:spLocks noGrp="1"/>
          </p:cNvSpPr>
          <p:nvPr>
            <p:ph type="ftr" sz="quarter" idx="11"/>
          </p:nvPr>
        </p:nvSpPr>
        <p:spPr/>
        <p:txBody>
          <a:bodyPr/>
          <a:lstStyle/>
          <a:p>
            <a:endParaRPr lang="en-CA"/>
          </a:p>
        </p:txBody>
      </p:sp>
      <p:sp>
        <p:nvSpPr>
          <p:cNvPr id="6" name="Espace réservé du numéro de diapositive 5">
            <a:extLst>
              <a:ext uri="{FF2B5EF4-FFF2-40B4-BE49-F238E27FC236}">
                <a16:creationId xmlns:a16="http://schemas.microsoft.com/office/drawing/2014/main" id="{C9431D87-F398-4BB3-8E00-65FE5C315840}"/>
              </a:ext>
            </a:extLst>
          </p:cNvPr>
          <p:cNvSpPr>
            <a:spLocks noGrp="1"/>
          </p:cNvSpPr>
          <p:nvPr>
            <p:ph type="sldNum" sz="quarter" idx="12"/>
          </p:nvPr>
        </p:nvSpPr>
        <p:spPr/>
        <p:txBody>
          <a:bodyPr/>
          <a:lstStyle/>
          <a:p>
            <a:fld id="{9632AAF7-805B-40F2-85DA-F8C213C682B6}" type="slidenum">
              <a:rPr lang="en-CA" smtClean="0"/>
              <a:t>‹n°›</a:t>
            </a:fld>
            <a:endParaRPr lang="en-CA"/>
          </a:p>
        </p:txBody>
      </p:sp>
    </p:spTree>
    <p:extLst>
      <p:ext uri="{BB962C8B-B14F-4D97-AF65-F5344CB8AC3E}">
        <p14:creationId xmlns:p14="http://schemas.microsoft.com/office/powerpoint/2010/main" val="3831111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975885-9503-480E-B3F4-B436395A2119}"/>
              </a:ext>
            </a:extLst>
          </p:cNvPr>
          <p:cNvSpPr/>
          <p:nvPr userDrawn="1"/>
        </p:nvSpPr>
        <p:spPr>
          <a:xfrm rot="16200000">
            <a:off x="1943106" y="114301"/>
            <a:ext cx="5257794" cy="8229603"/>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pic>
        <p:nvPicPr>
          <p:cNvPr id="8" name="Image 7">
            <a:extLst>
              <a:ext uri="{FF2B5EF4-FFF2-40B4-BE49-F238E27FC236}">
                <a16:creationId xmlns:a16="http://schemas.microsoft.com/office/drawing/2014/main" id="{70DF3827-4A74-4899-9BD9-23A3CA73EDAC}"/>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8326759" y="6107698"/>
            <a:ext cx="720080" cy="633670"/>
          </a:xfrm>
          <a:prstGeom prst="rect">
            <a:avLst/>
          </a:prstGeom>
        </p:spPr>
      </p:pic>
      <p:sp>
        <p:nvSpPr>
          <p:cNvPr id="9" name="Slide Number Placeholder 5">
            <a:extLst>
              <a:ext uri="{FF2B5EF4-FFF2-40B4-BE49-F238E27FC236}">
                <a16:creationId xmlns:a16="http://schemas.microsoft.com/office/drawing/2014/main" id="{CE840FA5-64A7-427C-AAC1-05AD31D55B32}"/>
              </a:ext>
            </a:extLst>
          </p:cNvPr>
          <p:cNvSpPr>
            <a:spLocks noGrp="1"/>
          </p:cNvSpPr>
          <p:nvPr>
            <p:ph type="sldNum" sz="quarter" idx="12"/>
          </p:nvPr>
        </p:nvSpPr>
        <p:spPr>
          <a:xfrm>
            <a:off x="6913239" y="6222027"/>
            <a:ext cx="2133600" cy="365125"/>
          </a:xfrm>
        </p:spPr>
        <p:txBody>
          <a:bodyPr/>
          <a:lstStyle>
            <a:lvl1pPr>
              <a:defRPr>
                <a:solidFill>
                  <a:schemeClr val="bg1"/>
                </a:solidFill>
              </a:defRPr>
            </a:lvl1pPr>
          </a:lstStyle>
          <a:p>
            <a:fld id="{AB6FE9BA-3340-4014-A80A-242F701EE61B}" type="slidenum">
              <a:rPr lang="en-CA" smtClean="0"/>
              <a:pPr/>
              <a:t>‹n°›</a:t>
            </a:fld>
            <a:endParaRPr lang="en-CA" dirty="0"/>
          </a:p>
        </p:txBody>
      </p:sp>
    </p:spTree>
    <p:extLst>
      <p:ext uri="{BB962C8B-B14F-4D97-AF65-F5344CB8AC3E}">
        <p14:creationId xmlns:p14="http://schemas.microsoft.com/office/powerpoint/2010/main" val="99938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B6FE9BA-3340-4014-A80A-242F701EE61B}" type="slidenum">
              <a:rPr lang="en-CA" smtClean="0"/>
              <a:pPr/>
              <a:t>‹n°›</a:t>
            </a:fld>
            <a:endParaRPr lang="en-CA"/>
          </a:p>
        </p:txBody>
      </p:sp>
      <p:sp>
        <p:nvSpPr>
          <p:cNvPr id="7" name="Rectangle 6">
            <a:extLst>
              <a:ext uri="{FF2B5EF4-FFF2-40B4-BE49-F238E27FC236}">
                <a16:creationId xmlns:a16="http://schemas.microsoft.com/office/drawing/2014/main" id="{BC975885-9503-480E-B3F4-B436395A2119}"/>
              </a:ext>
            </a:extLst>
          </p:cNvPr>
          <p:cNvSpPr/>
          <p:nvPr userDrawn="1"/>
        </p:nvSpPr>
        <p:spPr>
          <a:xfrm rot="16200000">
            <a:off x="1943106" y="114301"/>
            <a:ext cx="5257794" cy="8229603"/>
          </a:xfrm>
          <a:prstGeom prst="rect">
            <a:avLst/>
          </a:prstGeom>
          <a:solidFill>
            <a:srgbClr val="0C98C1">
              <a:alpha val="5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3642844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B6FE9BA-3340-4014-A80A-242F701EE61B}" type="slidenum">
              <a:rPr lang="en-CA" smtClean="0"/>
              <a:pPr/>
              <a:t>‹n°›</a:t>
            </a:fld>
            <a:endParaRPr lang="en-CA"/>
          </a:p>
        </p:txBody>
      </p:sp>
      <p:sp>
        <p:nvSpPr>
          <p:cNvPr id="7" name="Rectangle 6">
            <a:extLst>
              <a:ext uri="{FF2B5EF4-FFF2-40B4-BE49-F238E27FC236}">
                <a16:creationId xmlns:a16="http://schemas.microsoft.com/office/drawing/2014/main" id="{BC975885-9503-480E-B3F4-B436395A2119}"/>
              </a:ext>
            </a:extLst>
          </p:cNvPr>
          <p:cNvSpPr/>
          <p:nvPr userDrawn="1"/>
        </p:nvSpPr>
        <p:spPr>
          <a:xfrm rot="16200000">
            <a:off x="2537619" y="-480215"/>
            <a:ext cx="4525964" cy="8686799"/>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386544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92"/>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264794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2797128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12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2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900280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4718D22C-53A7-445D-BFF6-3EE44A67F0A0}" type="datetimeFigureOut">
              <a:rPr lang="en-CA" smtClean="0"/>
              <a:pPr/>
              <a:t>2026-08-16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B6FE9BA-3340-4014-A80A-242F701EE61B}" type="slidenum">
              <a:rPr lang="en-CA" smtClean="0"/>
              <a:pPr/>
              <a:t>‹n°›</a:t>
            </a:fld>
            <a:endParaRPr lang="en-CA"/>
          </a:p>
        </p:txBody>
      </p:sp>
    </p:spTree>
    <p:extLst>
      <p:ext uri="{BB962C8B-B14F-4D97-AF65-F5344CB8AC3E}">
        <p14:creationId xmlns:p14="http://schemas.microsoft.com/office/powerpoint/2010/main" val="233939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54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8D22C-53A7-445D-BFF6-3EE44A67F0A0}" type="datetimeFigureOut">
              <a:rPr lang="en-CA" smtClean="0"/>
              <a:pPr/>
              <a:t>2026-08-16</a:t>
            </a:fld>
            <a:endParaRPr lang="en-CA"/>
          </a:p>
        </p:txBody>
      </p:sp>
      <p:sp>
        <p:nvSpPr>
          <p:cNvPr id="5" name="Footer Placeholder 4"/>
          <p:cNvSpPr>
            <a:spLocks noGrp="1"/>
          </p:cNvSpPr>
          <p:nvPr>
            <p:ph type="ftr" sz="quarter" idx="3"/>
          </p:nvPr>
        </p:nvSpPr>
        <p:spPr>
          <a:xfrm>
            <a:off x="3124200" y="635654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6553200" y="635654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6FE9BA-3340-4014-A80A-242F701EE61B}" type="slidenum">
              <a:rPr lang="en-CA" smtClean="0"/>
              <a:pPr/>
              <a:t>‹n°›</a:t>
            </a:fld>
            <a:endParaRPr lang="en-CA"/>
          </a:p>
        </p:txBody>
      </p:sp>
    </p:spTree>
    <p:extLst>
      <p:ext uri="{BB962C8B-B14F-4D97-AF65-F5344CB8AC3E}">
        <p14:creationId xmlns:p14="http://schemas.microsoft.com/office/powerpoint/2010/main" val="2880504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4343" r:id="rId3"/>
    <p:sldLayoutId id="2147484357" r:id="rId4"/>
    <p:sldLayoutId id="2147484344"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4341" r:id="rId15"/>
    <p:sldLayoutId id="2147484342" r:id="rId16"/>
  </p:sldLayoutIdLst>
  <p:txStyles>
    <p:titleStyle>
      <a:lvl1pPr algn="l" defTabSz="914400" rtl="0" eaLnBrk="1" latinLnBrk="0" hangingPunct="1">
        <a:spcBef>
          <a:spcPct val="0"/>
        </a:spcBef>
        <a:buNone/>
        <a:defRPr sz="4400" kern="1200" cap="all" spc="-100" baseline="0">
          <a:solidFill>
            <a:srgbClr val="0C98C1"/>
          </a:solidFill>
          <a:latin typeface="Calibri Light" panose="020F0302020204030204" pitchFamily="34" charset="0"/>
          <a:ea typeface="+mj-ea"/>
          <a:cs typeface="Calibri Light" panose="020F0302020204030204" pitchFamily="34" charset="0"/>
        </a:defRPr>
      </a:lvl1pPr>
    </p:titleStyle>
    <p:bodyStyle>
      <a:lvl1pPr marL="342900" indent="-342900" algn="l" defTabSz="914400" rtl="0" eaLnBrk="1" latinLnBrk="0" hangingPunct="1">
        <a:spcBef>
          <a:spcPct val="20000"/>
        </a:spcBef>
        <a:buClr>
          <a:srgbClr val="EE2E24"/>
        </a:buClr>
        <a:buSzPct val="75000"/>
        <a:buFont typeface="Wingdings" panose="05000000000000000000" pitchFamily="2" charset="2"/>
        <a:buChar char="§"/>
        <a:defRPr sz="3200" kern="1200">
          <a:solidFill>
            <a:schemeClr val="tx1">
              <a:lumMod val="85000"/>
              <a:lumOff val="15000"/>
            </a:schemeClr>
          </a:solidFill>
          <a:latin typeface="+mn-lt"/>
          <a:ea typeface="+mn-ea"/>
          <a:cs typeface="+mn-cs"/>
        </a:defRPr>
      </a:lvl1pPr>
      <a:lvl2pPr marL="742950" indent="-285750" algn="l" defTabSz="914400" rtl="0" eaLnBrk="1" latinLnBrk="0" hangingPunct="1">
        <a:spcBef>
          <a:spcPct val="20000"/>
        </a:spcBef>
        <a:buClr>
          <a:schemeClr val="tx1">
            <a:lumMod val="65000"/>
            <a:lumOff val="35000"/>
          </a:schemeClr>
        </a:buClr>
        <a:buFont typeface="Arial" panose="020B0604020202020204" pitchFamily="34" charset="0"/>
        <a:buChar char="•"/>
        <a:defRPr sz="2800" kern="1200">
          <a:solidFill>
            <a:schemeClr val="tx1">
              <a:lumMod val="85000"/>
              <a:lumOff val="15000"/>
            </a:schemeClr>
          </a:solidFill>
          <a:latin typeface="+mn-lt"/>
          <a:ea typeface="+mn-ea"/>
          <a:cs typeface="+mn-cs"/>
        </a:defRPr>
      </a:lvl2pPr>
      <a:lvl3pPr marL="1143000" indent="-228600" algn="l" defTabSz="914400" rtl="0" eaLnBrk="1" latinLnBrk="0" hangingPunct="1">
        <a:spcBef>
          <a:spcPct val="20000"/>
        </a:spcBef>
        <a:buClr>
          <a:srgbClr val="0C98C1"/>
        </a:buClr>
        <a:buSzPct val="80000"/>
        <a:buFont typeface="Wingdings" panose="05000000000000000000" pitchFamily="2" charset="2"/>
        <a:buChar char="§"/>
        <a:defRPr sz="240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85000"/>
              <a:lumOff val="1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A933C0E-E56A-4D07-B015-00442200C637}"/>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en-CA"/>
          </a:p>
        </p:txBody>
      </p:sp>
      <p:sp>
        <p:nvSpPr>
          <p:cNvPr id="3" name="Espace réservé du texte 2">
            <a:extLst>
              <a:ext uri="{FF2B5EF4-FFF2-40B4-BE49-F238E27FC236}">
                <a16:creationId xmlns:a16="http://schemas.microsoft.com/office/drawing/2014/main" id="{1C2E4CCC-820E-4F84-B8D9-56FE7839F51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CA"/>
          </a:p>
        </p:txBody>
      </p:sp>
      <p:sp>
        <p:nvSpPr>
          <p:cNvPr id="4" name="Espace réservé de la date 3">
            <a:extLst>
              <a:ext uri="{FF2B5EF4-FFF2-40B4-BE49-F238E27FC236}">
                <a16:creationId xmlns:a16="http://schemas.microsoft.com/office/drawing/2014/main" id="{A9A175BF-B463-468B-A46C-5DFF398AC4A5}"/>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EDE23D-8365-4D7C-AC7E-C7B291C96648}" type="datetimeFigureOut">
              <a:rPr lang="en-CA" smtClean="0"/>
              <a:t>2026-08-16</a:t>
            </a:fld>
            <a:endParaRPr lang="en-CA"/>
          </a:p>
        </p:txBody>
      </p:sp>
      <p:sp>
        <p:nvSpPr>
          <p:cNvPr id="5" name="Espace réservé du pied de page 4">
            <a:extLst>
              <a:ext uri="{FF2B5EF4-FFF2-40B4-BE49-F238E27FC236}">
                <a16:creationId xmlns:a16="http://schemas.microsoft.com/office/drawing/2014/main" id="{2708AD87-9490-4679-943A-6D8B549212B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Espace réservé du numéro de diapositive 5">
            <a:extLst>
              <a:ext uri="{FF2B5EF4-FFF2-40B4-BE49-F238E27FC236}">
                <a16:creationId xmlns:a16="http://schemas.microsoft.com/office/drawing/2014/main" id="{D83516FD-48E6-454D-8F2D-9031C02145E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32AAF7-805B-40F2-85DA-F8C213C682B6}" type="slidenum">
              <a:rPr lang="en-CA" smtClean="0"/>
              <a:t>‹n°›</a:t>
            </a:fld>
            <a:endParaRPr lang="en-CA"/>
          </a:p>
        </p:txBody>
      </p:sp>
    </p:spTree>
    <p:extLst>
      <p:ext uri="{BB962C8B-B14F-4D97-AF65-F5344CB8AC3E}">
        <p14:creationId xmlns:p14="http://schemas.microsoft.com/office/powerpoint/2010/main" val="40121742"/>
      </p:ext>
    </p:extLst>
  </p:cSld>
  <p:clrMap bg1="lt1" tx1="dk1" bg2="lt2" tx2="dk2" accent1="accent1" accent2="accent2" accent3="accent3" accent4="accent4" accent5="accent5" accent6="accent6" hlink="hlink" folHlink="folHlink"/>
  <p:sldLayoutIdLst>
    <p:sldLayoutId id="2147484346" r:id="rId1"/>
    <p:sldLayoutId id="2147484347" r:id="rId2"/>
    <p:sldLayoutId id="2147484348" r:id="rId3"/>
    <p:sldLayoutId id="2147484349" r:id="rId4"/>
    <p:sldLayoutId id="2147484350" r:id="rId5"/>
    <p:sldLayoutId id="2147484351" r:id="rId6"/>
    <p:sldLayoutId id="2147484352" r:id="rId7"/>
    <p:sldLayoutId id="2147484353" r:id="rId8"/>
    <p:sldLayoutId id="2147484354" r:id="rId9"/>
    <p:sldLayoutId id="2147484355" r:id="rId10"/>
    <p:sldLayoutId id="214748435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www.timhortons.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9.xml.rels><?xml version="1.0" encoding="UTF-8" standalone="yes"?>
<Relationships xmlns="http://schemas.openxmlformats.org/package/2006/relationships"><Relationship Id="rId2" Type="http://schemas.openxmlformats.org/officeDocument/2006/relationships/image" Target="../media/image44.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hyperlink" Target="http://www.timhortons.com/"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mcdonalds.ca/" TargetMode="External"/></Relationships>
</file>

<file path=ppt/slides/_rels/slide5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56.svg"/><Relationship Id="rId7" Type="http://schemas.openxmlformats.org/officeDocument/2006/relationships/image" Target="../media/image59.sv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58.svg"/><Relationship Id="rId5" Type="http://schemas.openxmlformats.org/officeDocument/2006/relationships/image" Target="../media/image57.svg"/><Relationship Id="rId4" Type="http://schemas.openxmlformats.org/officeDocument/2006/relationships/image" Target="../media/image50.sv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02800E4-3A2B-4254-AE9E-3647EED010DB}"/>
              </a:ext>
            </a:extLst>
          </p:cNvPr>
          <p:cNvSpPr/>
          <p:nvPr/>
        </p:nvSpPr>
        <p:spPr>
          <a:xfrm rot="16200000">
            <a:off x="4146886" y="-2864259"/>
            <a:ext cx="1512168" cy="8338046"/>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10" name="Rectangle 9">
            <a:extLst>
              <a:ext uri="{FF2B5EF4-FFF2-40B4-BE49-F238E27FC236}">
                <a16:creationId xmlns:a16="http://schemas.microsoft.com/office/drawing/2014/main" id="{54C09BE4-FD04-40FB-89D8-D6451BC77CE9}"/>
              </a:ext>
            </a:extLst>
          </p:cNvPr>
          <p:cNvSpPr/>
          <p:nvPr/>
        </p:nvSpPr>
        <p:spPr>
          <a:xfrm rot="16200000">
            <a:off x="-105641" y="839590"/>
            <a:ext cx="5733256" cy="4054076"/>
          </a:xfrm>
          <a:prstGeom prst="rect">
            <a:avLst/>
          </a:prstGeom>
          <a:solidFill>
            <a:srgbClr val="0C98C1">
              <a:alpha val="4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 name="Titre 1">
            <a:extLst>
              <a:ext uri="{FF2B5EF4-FFF2-40B4-BE49-F238E27FC236}">
                <a16:creationId xmlns:a16="http://schemas.microsoft.com/office/drawing/2014/main" id="{7F416570-F804-4B10-99C7-BFDFF50DF027}"/>
              </a:ext>
            </a:extLst>
          </p:cNvPr>
          <p:cNvSpPr>
            <a:spLocks noGrp="1"/>
          </p:cNvSpPr>
          <p:nvPr>
            <p:ph type="ctrTitle"/>
          </p:nvPr>
        </p:nvSpPr>
        <p:spPr>
          <a:xfrm>
            <a:off x="467544" y="216022"/>
            <a:ext cx="4306996" cy="2132858"/>
          </a:xfrm>
        </p:spPr>
        <p:txBody>
          <a:bodyPr>
            <a:normAutofit/>
          </a:bodyPr>
          <a:lstStyle/>
          <a:p>
            <a:pPr algn="r"/>
            <a:r>
              <a:rPr lang="fr-CA" dirty="0">
                <a:solidFill>
                  <a:schemeClr val="bg1"/>
                </a:solidFill>
              </a:rPr>
              <a:t>L’hypertension artérielle</a:t>
            </a:r>
            <a:endParaRPr lang="en-CA" dirty="0">
              <a:solidFill>
                <a:schemeClr val="bg1"/>
              </a:solidFill>
            </a:endParaRPr>
          </a:p>
        </p:txBody>
      </p:sp>
      <p:sp>
        <p:nvSpPr>
          <p:cNvPr id="7" name="Sous-titre 6">
            <a:extLst>
              <a:ext uri="{FF2B5EF4-FFF2-40B4-BE49-F238E27FC236}">
                <a16:creationId xmlns:a16="http://schemas.microsoft.com/office/drawing/2014/main" id="{A522B44B-4D07-4E7C-BD25-36DA89BC65B0}"/>
              </a:ext>
            </a:extLst>
          </p:cNvPr>
          <p:cNvSpPr>
            <a:spLocks noGrp="1"/>
          </p:cNvSpPr>
          <p:nvPr>
            <p:ph type="subTitle" idx="1"/>
          </p:nvPr>
        </p:nvSpPr>
        <p:spPr>
          <a:xfrm>
            <a:off x="4774540" y="620688"/>
            <a:ext cx="4253010" cy="1555020"/>
          </a:xfrm>
        </p:spPr>
        <p:txBody>
          <a:bodyPr>
            <a:normAutofit/>
          </a:bodyPr>
          <a:lstStyle/>
          <a:p>
            <a:pPr algn="l"/>
            <a:r>
              <a:rPr lang="fr-CA" sz="2800" dirty="0">
                <a:solidFill>
                  <a:srgbClr val="0C98C1"/>
                </a:solidFill>
              </a:rPr>
              <a:t>Qu’est-ce que c’est?</a:t>
            </a:r>
            <a:br>
              <a:rPr lang="fr-CA" sz="2800" dirty="0">
                <a:solidFill>
                  <a:srgbClr val="0C98C1"/>
                </a:solidFill>
              </a:rPr>
            </a:br>
            <a:r>
              <a:rPr lang="fr-CA" sz="2800" dirty="0">
                <a:solidFill>
                  <a:srgbClr val="0C98C1"/>
                </a:solidFill>
              </a:rPr>
              <a:t>Comment la mesurer?</a:t>
            </a:r>
            <a:br>
              <a:rPr lang="fr-CA" sz="2800" dirty="0">
                <a:solidFill>
                  <a:srgbClr val="0C98C1"/>
                </a:solidFill>
              </a:rPr>
            </a:br>
            <a:r>
              <a:rPr lang="fr-CA" sz="2800" dirty="0">
                <a:solidFill>
                  <a:srgbClr val="0C98C1"/>
                </a:solidFill>
              </a:rPr>
              <a:t>Comment la maîtriser?</a:t>
            </a:r>
            <a:endParaRPr lang="en-CA" sz="2800" dirty="0">
              <a:solidFill>
                <a:srgbClr val="0C98C1"/>
              </a:solidFill>
            </a:endParaRPr>
          </a:p>
        </p:txBody>
      </p:sp>
      <p:pic>
        <p:nvPicPr>
          <p:cNvPr id="9" name="Image 8" descr="Une image contenant texte&#10;&#10;Description générée automatiquement">
            <a:extLst>
              <a:ext uri="{FF2B5EF4-FFF2-40B4-BE49-F238E27FC236}">
                <a16:creationId xmlns:a16="http://schemas.microsoft.com/office/drawing/2014/main" id="{27EE53B3-01E5-4FDC-9624-02D1DFE97A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52321" y="5986856"/>
            <a:ext cx="1324772" cy="599532"/>
          </a:xfrm>
          <a:prstGeom prst="rect">
            <a:avLst/>
          </a:prstGeom>
        </p:spPr>
      </p:pic>
      <p:pic>
        <p:nvPicPr>
          <p:cNvPr id="4" name="Image 3">
            <a:extLst>
              <a:ext uri="{FF2B5EF4-FFF2-40B4-BE49-F238E27FC236}">
                <a16:creationId xmlns:a16="http://schemas.microsoft.com/office/drawing/2014/main" id="{2107A160-886C-427A-B934-ED42A27CFE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74" t="14464" r="11127" b="19387"/>
          <a:stretch/>
        </p:blipFill>
        <p:spPr>
          <a:xfrm>
            <a:off x="733949" y="2060848"/>
            <a:ext cx="7532089" cy="4536505"/>
          </a:xfrm>
          <a:prstGeom prst="rect">
            <a:avLst/>
          </a:prstGeom>
        </p:spPr>
      </p:pic>
    </p:spTree>
    <p:extLst>
      <p:ext uri="{BB962C8B-B14F-4D97-AF65-F5344CB8AC3E}">
        <p14:creationId xmlns:p14="http://schemas.microsoft.com/office/powerpoint/2010/main" val="3799546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re 15">
            <a:extLst>
              <a:ext uri="{FF2B5EF4-FFF2-40B4-BE49-F238E27FC236}">
                <a16:creationId xmlns:a16="http://schemas.microsoft.com/office/drawing/2014/main" id="{8EA58D02-54FB-4729-8FDF-C7372F54B402}"/>
              </a:ext>
            </a:extLst>
          </p:cNvPr>
          <p:cNvSpPr>
            <a:spLocks noGrp="1"/>
          </p:cNvSpPr>
          <p:nvPr>
            <p:ph type="title"/>
          </p:nvPr>
        </p:nvSpPr>
        <p:spPr/>
        <p:txBody>
          <a:bodyPr>
            <a:noAutofit/>
          </a:bodyPr>
          <a:lstStyle/>
          <a:p>
            <a:pPr algn="ctr"/>
            <a:r>
              <a:rPr lang="en-CA" sz="3600" dirty="0"/>
              <a:t>Variations </a:t>
            </a:r>
            <a:r>
              <a:rPr lang="en-CA" sz="3600" dirty="0" err="1"/>
              <a:t>physiologiques</a:t>
            </a:r>
            <a:r>
              <a:rPr lang="en-CA" sz="3600" dirty="0"/>
              <a:t> </a:t>
            </a:r>
            <a:r>
              <a:rPr lang="en-CA" sz="3600" dirty="0" err="1"/>
              <a:t>normales</a:t>
            </a:r>
            <a:endParaRPr lang="en-CA" sz="3600" dirty="0"/>
          </a:p>
        </p:txBody>
      </p:sp>
      <p:sp>
        <p:nvSpPr>
          <p:cNvPr id="4" name="Flèche vers le haut 3"/>
          <p:cNvSpPr/>
          <p:nvPr/>
        </p:nvSpPr>
        <p:spPr>
          <a:xfrm>
            <a:off x="3797556" y="1750840"/>
            <a:ext cx="915932" cy="3892710"/>
          </a:xfrm>
          <a:prstGeom prst="upArrow">
            <a:avLst>
              <a:gd name="adj1" fmla="val 50000"/>
              <a:gd name="adj2" fmla="val 103386"/>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Flèche vers le haut 4"/>
          <p:cNvSpPr/>
          <p:nvPr/>
        </p:nvSpPr>
        <p:spPr>
          <a:xfrm rot="10800000">
            <a:off x="5148064" y="2852936"/>
            <a:ext cx="915932" cy="3892710"/>
          </a:xfrm>
          <a:prstGeom prst="upArrow">
            <a:avLst>
              <a:gd name="adj1" fmla="val 50000"/>
              <a:gd name="adj2" fmla="val 103386"/>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ZoneTexte 5"/>
          <p:cNvSpPr txBox="1"/>
          <p:nvPr/>
        </p:nvSpPr>
        <p:spPr>
          <a:xfrm>
            <a:off x="1104573" y="1844824"/>
            <a:ext cx="2843808" cy="4342856"/>
          </a:xfrm>
          <a:prstGeom prst="rect">
            <a:avLst/>
          </a:prstGeom>
          <a:noFill/>
        </p:spPr>
        <p:txBody>
          <a:bodyPr wrap="square" rtlCol="0">
            <a:spAutoFit/>
          </a:bodyPr>
          <a:lstStyle/>
          <a:p>
            <a:pPr>
              <a:lnSpc>
                <a:spcPct val="150000"/>
              </a:lnSpc>
              <a:buClr>
                <a:srgbClr val="EE2E24"/>
              </a:buClr>
            </a:pPr>
            <a:r>
              <a:rPr lang="fr-CA" sz="2400" dirty="0"/>
              <a:t>La pression </a:t>
            </a:r>
            <a:br>
              <a:rPr lang="fr-CA" sz="2400" dirty="0"/>
            </a:br>
            <a:r>
              <a:rPr lang="fr-CA" sz="2400" b="1" dirty="0"/>
              <a:t>augmente</a:t>
            </a:r>
            <a:r>
              <a:rPr lang="fr-CA" sz="2400" dirty="0"/>
              <a:t> lors :</a:t>
            </a:r>
            <a:r>
              <a:rPr lang="en-CA" sz="2400" dirty="0"/>
              <a:t> </a:t>
            </a:r>
          </a:p>
          <a:p>
            <a:pPr marL="342900" indent="-342900">
              <a:lnSpc>
                <a:spcPct val="150000"/>
              </a:lnSpc>
              <a:buClr>
                <a:srgbClr val="EE2E24"/>
              </a:buClr>
              <a:buFont typeface="Arial" panose="020B0604020202020204" pitchFamily="34" charset="0"/>
              <a:buChar char="•"/>
            </a:pPr>
            <a:r>
              <a:rPr lang="en-CA" sz="2400" dirty="0"/>
              <a:t>effort physique</a:t>
            </a:r>
          </a:p>
          <a:p>
            <a:pPr marL="342900" indent="-342900">
              <a:lnSpc>
                <a:spcPct val="150000"/>
              </a:lnSpc>
              <a:buClr>
                <a:srgbClr val="EE2E24"/>
              </a:buClr>
              <a:buFont typeface="Arial" panose="020B0604020202020204" pitchFamily="34" charset="0"/>
              <a:buChar char="•"/>
            </a:pPr>
            <a:r>
              <a:rPr lang="en-CA" sz="2400" dirty="0"/>
              <a:t>sport</a:t>
            </a:r>
          </a:p>
          <a:p>
            <a:pPr marL="342900" indent="-342900">
              <a:lnSpc>
                <a:spcPct val="150000"/>
              </a:lnSpc>
              <a:buClr>
                <a:srgbClr val="EE2E24"/>
              </a:buClr>
              <a:buFont typeface="Arial" panose="020B0604020202020204" pitchFamily="34" charset="0"/>
              <a:buChar char="•"/>
            </a:pPr>
            <a:r>
              <a:rPr lang="en-CA" sz="2400" dirty="0"/>
              <a:t>effort </a:t>
            </a:r>
            <a:r>
              <a:rPr lang="en-CA" sz="2400" dirty="0" err="1"/>
              <a:t>intellectuel</a:t>
            </a:r>
            <a:endParaRPr lang="en-CA" sz="2400" dirty="0"/>
          </a:p>
          <a:p>
            <a:pPr marL="342900" indent="-342900">
              <a:lnSpc>
                <a:spcPct val="150000"/>
              </a:lnSpc>
              <a:buClr>
                <a:srgbClr val="EE2E24"/>
              </a:buClr>
              <a:buFont typeface="Arial" panose="020B0604020202020204" pitchFamily="34" charset="0"/>
              <a:buChar char="•"/>
            </a:pPr>
            <a:r>
              <a:rPr lang="en-CA" sz="2400" dirty="0" err="1"/>
              <a:t>activité</a:t>
            </a:r>
            <a:r>
              <a:rPr lang="en-CA" sz="2400" dirty="0"/>
              <a:t> </a:t>
            </a:r>
            <a:r>
              <a:rPr lang="en-CA" sz="2400" dirty="0" err="1"/>
              <a:t>sexuelle</a:t>
            </a:r>
            <a:endParaRPr lang="en-CA" sz="2400" dirty="0"/>
          </a:p>
          <a:p>
            <a:pPr marL="342900" indent="-342900">
              <a:lnSpc>
                <a:spcPct val="150000"/>
              </a:lnSpc>
              <a:buClr>
                <a:srgbClr val="EE2E24"/>
              </a:buClr>
              <a:buFont typeface="Arial" panose="020B0604020202020204" pitchFamily="34" charset="0"/>
              <a:buChar char="•"/>
            </a:pPr>
            <a:r>
              <a:rPr lang="en-CA" sz="2400" dirty="0" err="1"/>
              <a:t>émotion</a:t>
            </a:r>
            <a:endParaRPr lang="en-CA" sz="2400" dirty="0"/>
          </a:p>
          <a:p>
            <a:pPr marL="285750" indent="-285750">
              <a:lnSpc>
                <a:spcPct val="150000"/>
              </a:lnSpc>
              <a:buClr>
                <a:srgbClr val="EE2E24"/>
              </a:buClr>
              <a:buFont typeface="Arial" panose="020B0604020202020204" pitchFamily="34" charset="0"/>
              <a:buChar char="•"/>
            </a:pPr>
            <a:endParaRPr lang="fr-CA" dirty="0"/>
          </a:p>
        </p:txBody>
      </p:sp>
      <p:sp>
        <p:nvSpPr>
          <p:cNvPr id="7" name="ZoneTexte 6"/>
          <p:cNvSpPr txBox="1"/>
          <p:nvPr/>
        </p:nvSpPr>
        <p:spPr>
          <a:xfrm>
            <a:off x="5998435" y="2835138"/>
            <a:ext cx="2894045" cy="2251065"/>
          </a:xfrm>
          <a:prstGeom prst="rect">
            <a:avLst/>
          </a:prstGeom>
          <a:noFill/>
        </p:spPr>
        <p:txBody>
          <a:bodyPr wrap="square" rtlCol="0">
            <a:spAutoFit/>
          </a:bodyPr>
          <a:lstStyle/>
          <a:p>
            <a:pPr>
              <a:lnSpc>
                <a:spcPct val="150000"/>
              </a:lnSpc>
              <a:buClr>
                <a:srgbClr val="EE2E24"/>
              </a:buClr>
            </a:pPr>
            <a:r>
              <a:rPr lang="fr-CA" sz="2400" dirty="0"/>
              <a:t>La pression </a:t>
            </a:r>
            <a:br>
              <a:rPr lang="fr-CA" sz="2400" dirty="0"/>
            </a:br>
            <a:r>
              <a:rPr lang="fr-CA" sz="2400" b="1" dirty="0"/>
              <a:t>diminue</a:t>
            </a:r>
            <a:r>
              <a:rPr lang="fr-CA" sz="2400" dirty="0"/>
              <a:t> lors :</a:t>
            </a:r>
            <a:r>
              <a:rPr lang="en-CA" sz="2400" dirty="0"/>
              <a:t> </a:t>
            </a:r>
          </a:p>
          <a:p>
            <a:pPr marL="342900" indent="-342900">
              <a:lnSpc>
                <a:spcPct val="150000"/>
              </a:lnSpc>
              <a:buClr>
                <a:srgbClr val="EE2E24"/>
              </a:buClr>
              <a:buFont typeface="Arial" panose="020B0604020202020204" pitchFamily="34" charset="0"/>
              <a:buChar char="•"/>
            </a:pPr>
            <a:r>
              <a:rPr lang="en-CA" sz="2400" dirty="0"/>
              <a:t>repos</a:t>
            </a:r>
          </a:p>
          <a:p>
            <a:pPr marL="342900" indent="-342900">
              <a:lnSpc>
                <a:spcPct val="150000"/>
              </a:lnSpc>
              <a:buClr>
                <a:srgbClr val="EE2E24"/>
              </a:buClr>
              <a:buFont typeface="Arial" panose="020B0604020202020204" pitchFamily="34" charset="0"/>
              <a:buChar char="•"/>
            </a:pPr>
            <a:r>
              <a:rPr lang="en-CA" sz="2400" dirty="0" err="1"/>
              <a:t>sommeil</a:t>
            </a:r>
            <a:endParaRPr lang="fr-CA" sz="2400" dirty="0"/>
          </a:p>
        </p:txBody>
      </p:sp>
    </p:spTree>
    <p:extLst>
      <p:ext uri="{BB962C8B-B14F-4D97-AF65-F5344CB8AC3E}">
        <p14:creationId xmlns:p14="http://schemas.microsoft.com/office/powerpoint/2010/main" val="2648586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A00E7827-AAB5-4A04-ADDE-3BF8A5678146}"/>
              </a:ext>
            </a:extLst>
          </p:cNvPr>
          <p:cNvSpPr/>
          <p:nvPr/>
        </p:nvSpPr>
        <p:spPr>
          <a:xfrm rot="16200000">
            <a:off x="-2222438" y="2877933"/>
            <a:ext cx="6858001" cy="1102134"/>
          </a:xfrm>
          <a:prstGeom prst="rect">
            <a:avLst/>
          </a:prstGeom>
          <a:solidFill>
            <a:srgbClr val="0C98C1">
              <a:alpha val="40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10" name="Titre 9">
            <a:extLst>
              <a:ext uri="{FF2B5EF4-FFF2-40B4-BE49-F238E27FC236}">
                <a16:creationId xmlns:a16="http://schemas.microsoft.com/office/drawing/2014/main" id="{8B52D926-7F4A-4F46-ABD6-14A153EBF3FF}"/>
              </a:ext>
            </a:extLst>
          </p:cNvPr>
          <p:cNvSpPr>
            <a:spLocks noGrp="1"/>
          </p:cNvSpPr>
          <p:nvPr>
            <p:ph type="title"/>
          </p:nvPr>
        </p:nvSpPr>
        <p:spPr>
          <a:xfrm>
            <a:off x="1907704" y="248136"/>
            <a:ext cx="6696746" cy="1325563"/>
          </a:xfrm>
        </p:spPr>
        <p:txBody>
          <a:bodyPr>
            <a:normAutofit/>
          </a:bodyPr>
          <a:lstStyle/>
          <a:p>
            <a:pPr>
              <a:lnSpc>
                <a:spcPct val="90000"/>
              </a:lnSpc>
            </a:pPr>
            <a:r>
              <a:rPr lang="fr-CA" altLang="fr-FR" dirty="0"/>
              <a:t>Les conséquences </a:t>
            </a:r>
            <a:br>
              <a:rPr lang="fr-CA" altLang="fr-FR" dirty="0"/>
            </a:br>
            <a:r>
              <a:rPr lang="fr-CA" altLang="fr-FR" dirty="0"/>
              <a:t>de l’hypertension</a:t>
            </a:r>
            <a:endParaRPr lang="en-CA" dirty="0"/>
          </a:p>
        </p:txBody>
      </p:sp>
      <p:sp>
        <p:nvSpPr>
          <p:cNvPr id="2" name="Espace réservé du contenu 1">
            <a:extLst>
              <a:ext uri="{FF2B5EF4-FFF2-40B4-BE49-F238E27FC236}">
                <a16:creationId xmlns:a16="http://schemas.microsoft.com/office/drawing/2014/main" id="{18128BAF-0238-4CF1-ABF8-E379FC2E8EC0}"/>
              </a:ext>
            </a:extLst>
          </p:cNvPr>
          <p:cNvSpPr>
            <a:spLocks noGrp="1"/>
          </p:cNvSpPr>
          <p:nvPr>
            <p:ph idx="1"/>
          </p:nvPr>
        </p:nvSpPr>
        <p:spPr>
          <a:xfrm>
            <a:off x="1794421" y="1588859"/>
            <a:ext cx="6576894" cy="4864477"/>
          </a:xfrm>
        </p:spPr>
        <p:txBody>
          <a:bodyPr>
            <a:normAutofit/>
          </a:bodyPr>
          <a:lstStyle/>
          <a:p>
            <a:r>
              <a:rPr lang="fr-CA" altLang="fr-FR" sz="2400" dirty="0"/>
              <a:t>Risque</a:t>
            </a:r>
            <a:r>
              <a:rPr lang="fr-CA" altLang="fr-FR" sz="2400" b="1" dirty="0"/>
              <a:t> de complications cardiaques </a:t>
            </a:r>
          </a:p>
          <a:p>
            <a:pPr lvl="1"/>
            <a:r>
              <a:rPr lang="fr-CA" altLang="fr-FR" sz="2000" dirty="0"/>
              <a:t>insuffisance cardiaque</a:t>
            </a:r>
          </a:p>
          <a:p>
            <a:pPr lvl="1"/>
            <a:r>
              <a:rPr lang="fr-CA" altLang="fr-FR" sz="2000" dirty="0"/>
              <a:t>angine </a:t>
            </a:r>
          </a:p>
          <a:p>
            <a:pPr lvl="1">
              <a:spcAft>
                <a:spcPts val="1200"/>
              </a:spcAft>
            </a:pPr>
            <a:r>
              <a:rPr lang="fr-CA" altLang="fr-FR" sz="2000" dirty="0"/>
              <a:t>infarctus</a:t>
            </a:r>
          </a:p>
          <a:p>
            <a:r>
              <a:rPr lang="fr-CA" altLang="fr-FR" sz="2400" dirty="0"/>
              <a:t>Risque </a:t>
            </a:r>
            <a:r>
              <a:rPr lang="fr-CA" altLang="fr-FR" sz="2400" b="1" dirty="0"/>
              <a:t>d’accidents vasculaires cérébraux (AVC)</a:t>
            </a:r>
          </a:p>
          <a:p>
            <a:pPr lvl="1">
              <a:spcAft>
                <a:spcPts val="1200"/>
              </a:spcAft>
            </a:pPr>
            <a:r>
              <a:rPr lang="fr-CA" altLang="fr-FR" sz="2000" dirty="0"/>
              <a:t>plus la pression artérielle est élevée et plus</a:t>
            </a:r>
            <a:br>
              <a:rPr lang="fr-CA" altLang="fr-FR" sz="2000" dirty="0"/>
            </a:br>
            <a:r>
              <a:rPr lang="fr-CA" altLang="fr-FR" sz="2000" dirty="0"/>
              <a:t>le risque d’avoir un accident vasculaire cérébral est important</a:t>
            </a:r>
          </a:p>
          <a:p>
            <a:pPr>
              <a:spcAft>
                <a:spcPts val="1800"/>
              </a:spcAft>
            </a:pPr>
            <a:r>
              <a:rPr lang="fr-CA" altLang="fr-FR" sz="2400" dirty="0"/>
              <a:t>Risque </a:t>
            </a:r>
            <a:r>
              <a:rPr lang="fr-CA" altLang="fr-FR" sz="2400" b="1" dirty="0"/>
              <a:t>d’insuffisance rénale</a:t>
            </a:r>
          </a:p>
          <a:p>
            <a:pPr>
              <a:spcAft>
                <a:spcPts val="1200"/>
              </a:spcAft>
            </a:pPr>
            <a:r>
              <a:rPr lang="fr-CA" altLang="fr-FR" sz="2400" dirty="0"/>
              <a:t>Risque de </a:t>
            </a:r>
            <a:r>
              <a:rPr lang="fr-CA" altLang="fr-FR" sz="2400" b="1" dirty="0"/>
              <a:t>maladies vasculaires périphériques</a:t>
            </a:r>
          </a:p>
          <a:p>
            <a:pPr>
              <a:spcAft>
                <a:spcPts val="1200"/>
              </a:spcAft>
            </a:pPr>
            <a:endParaRPr lang="en-CA" sz="2400" dirty="0"/>
          </a:p>
        </p:txBody>
      </p:sp>
      <p:pic>
        <p:nvPicPr>
          <p:cNvPr id="4" name="Image 3">
            <a:extLst>
              <a:ext uri="{FF2B5EF4-FFF2-40B4-BE49-F238E27FC236}">
                <a16:creationId xmlns:a16="http://schemas.microsoft.com/office/drawing/2014/main" id="{AE85D07A-E357-4CFC-B5F2-784545828F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289" y="1849675"/>
            <a:ext cx="704268" cy="900107"/>
          </a:xfrm>
          <a:prstGeom prst="rect">
            <a:avLst/>
          </a:prstGeom>
        </p:spPr>
      </p:pic>
      <p:pic>
        <p:nvPicPr>
          <p:cNvPr id="15" name="Image 14">
            <a:extLst>
              <a:ext uri="{FF2B5EF4-FFF2-40B4-BE49-F238E27FC236}">
                <a16:creationId xmlns:a16="http://schemas.microsoft.com/office/drawing/2014/main" id="{69E6DBF1-73AB-4CFE-8C8A-A1FCB372FB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289" y="3465462"/>
            <a:ext cx="704268" cy="689089"/>
          </a:xfrm>
          <a:prstGeom prst="rect">
            <a:avLst/>
          </a:prstGeom>
        </p:spPr>
      </p:pic>
      <p:pic>
        <p:nvPicPr>
          <p:cNvPr id="17" name="Image 16">
            <a:extLst>
              <a:ext uri="{FF2B5EF4-FFF2-40B4-BE49-F238E27FC236}">
                <a16:creationId xmlns:a16="http://schemas.microsoft.com/office/drawing/2014/main" id="{7EE008E3-4970-4895-B163-78E6E8F769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289" y="4742593"/>
            <a:ext cx="704268" cy="592034"/>
          </a:xfrm>
          <a:prstGeom prst="rect">
            <a:avLst/>
          </a:prstGeom>
        </p:spPr>
      </p:pic>
      <p:pic>
        <p:nvPicPr>
          <p:cNvPr id="19" name="Image 18">
            <a:extLst>
              <a:ext uri="{FF2B5EF4-FFF2-40B4-BE49-F238E27FC236}">
                <a16:creationId xmlns:a16="http://schemas.microsoft.com/office/drawing/2014/main" id="{1ADBA3C3-8D68-4D8C-A8DD-40BF984465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5329" y="5559321"/>
            <a:ext cx="888048" cy="1243857"/>
          </a:xfrm>
          <a:prstGeom prst="rect">
            <a:avLst/>
          </a:prstGeom>
        </p:spPr>
      </p:pic>
    </p:spTree>
    <p:extLst>
      <p:ext uri="{BB962C8B-B14F-4D97-AF65-F5344CB8AC3E}">
        <p14:creationId xmlns:p14="http://schemas.microsoft.com/office/powerpoint/2010/main" val="4256937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7F15E4CB-7A3E-A74E-8781-EFD380338F38}"/>
              </a:ext>
            </a:extLst>
          </p:cNvPr>
          <p:cNvSpPr>
            <a:spLocks noGrp="1" noChangeArrowheads="1"/>
          </p:cNvSpPr>
          <p:nvPr>
            <p:ph type="title"/>
          </p:nvPr>
        </p:nvSpPr>
        <p:spPr/>
        <p:txBody>
          <a:bodyPr/>
          <a:lstStyle/>
          <a:p>
            <a:r>
              <a:rPr lang="fr-CA" altLang="fr-FR" dirty="0"/>
              <a:t>Suis-je hypertendu?</a:t>
            </a:r>
          </a:p>
        </p:txBody>
      </p:sp>
      <p:sp>
        <p:nvSpPr>
          <p:cNvPr id="28675" name="Rectangle 3">
            <a:extLst>
              <a:ext uri="{FF2B5EF4-FFF2-40B4-BE49-F238E27FC236}">
                <a16:creationId xmlns:a16="http://schemas.microsoft.com/office/drawing/2014/main" id="{4400EABE-15C1-EE4B-882E-67E0AD72EE37}"/>
              </a:ext>
            </a:extLst>
          </p:cNvPr>
          <p:cNvSpPr>
            <a:spLocks noGrp="1" noChangeArrowheads="1"/>
          </p:cNvSpPr>
          <p:nvPr>
            <p:ph idx="1"/>
          </p:nvPr>
        </p:nvSpPr>
        <p:spPr>
          <a:xfrm>
            <a:off x="457200" y="1628800"/>
            <a:ext cx="8435280" cy="4497369"/>
          </a:xfrm>
        </p:spPr>
        <p:txBody>
          <a:bodyPr>
            <a:normAutofit/>
          </a:bodyPr>
          <a:lstStyle/>
          <a:p>
            <a:r>
              <a:rPr lang="fr-CA" altLang="fr-FR" b="1" dirty="0"/>
              <a:t>Hypertension</a:t>
            </a:r>
            <a:r>
              <a:rPr lang="fr-CA" altLang="fr-FR" dirty="0"/>
              <a:t> = souvent </a:t>
            </a:r>
            <a:r>
              <a:rPr lang="fr-CA" altLang="fr-FR" b="1" dirty="0"/>
              <a:t>aucun symptôme</a:t>
            </a:r>
          </a:p>
          <a:p>
            <a:pPr marL="0" indent="0">
              <a:buNone/>
            </a:pPr>
            <a:r>
              <a:rPr lang="fr-CA" altLang="fr-FR" b="1" dirty="0"/>
              <a:t>  </a:t>
            </a:r>
          </a:p>
          <a:p>
            <a:r>
              <a:rPr lang="fr-CA" altLang="fr-FR" dirty="0"/>
              <a:t>Faites mesurer votre pression artérielle </a:t>
            </a:r>
            <a:r>
              <a:rPr lang="fr-CA" altLang="fr-FR" b="1" dirty="0"/>
              <a:t>régulièrement</a:t>
            </a:r>
            <a:r>
              <a:rPr lang="fr-CA" altLang="fr-FR" dirty="0"/>
              <a:t> par un </a:t>
            </a:r>
            <a:r>
              <a:rPr lang="fr-CA" altLang="fr-FR" b="1" dirty="0"/>
              <a:t>professionnel de la santé </a:t>
            </a:r>
          </a:p>
          <a:p>
            <a:pPr lvl="1"/>
            <a:r>
              <a:rPr lang="fr-CA" altLang="fr-FR" dirty="0"/>
              <a:t>au bureau de votre médecin</a:t>
            </a:r>
          </a:p>
          <a:p>
            <a:pPr lvl="1"/>
            <a:r>
              <a:rPr lang="fr-CA" altLang="fr-FR" dirty="0"/>
              <a:t>au bureau de votre infirmière</a:t>
            </a:r>
          </a:p>
          <a:p>
            <a:pPr lvl="1"/>
            <a:r>
              <a:rPr lang="fr-CA" altLang="fr-FR" dirty="0"/>
              <a:t>en pharmacie</a:t>
            </a:r>
          </a:p>
          <a:p>
            <a:pPr lvl="1"/>
            <a:r>
              <a:rPr lang="fr-CA" altLang="fr-FR" dirty="0"/>
              <a:t>ou à la maison (automesure)</a:t>
            </a:r>
          </a:p>
          <a:p>
            <a:pPr lvl="1"/>
            <a:endParaRPr lang="fr-CA" altLang="fr-FR" dirty="0"/>
          </a:p>
        </p:txBody>
      </p:sp>
    </p:spTree>
    <p:extLst>
      <p:ext uri="{BB962C8B-B14F-4D97-AF65-F5344CB8AC3E}">
        <p14:creationId xmlns:p14="http://schemas.microsoft.com/office/powerpoint/2010/main" val="66295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 name="Shape 347"/>
          <p:cNvSpPr/>
          <p:nvPr/>
        </p:nvSpPr>
        <p:spPr>
          <a:xfrm>
            <a:off x="1222373" y="652582"/>
            <a:ext cx="7643815" cy="338550"/>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lvl1pPr algn="ctr">
              <a:defRPr sz="1600" b="1">
                <a:latin typeface="+mj-lt"/>
                <a:ea typeface="+mj-ea"/>
                <a:cs typeface="+mj-cs"/>
                <a:sym typeface="Calibri"/>
              </a:defRPr>
            </a:lvl1pPr>
          </a:lstStyle>
          <a:p>
            <a:endParaRPr dirty="0">
              <a:solidFill>
                <a:srgbClr val="000000"/>
              </a:solidFill>
              <a:latin typeface="Calibri Light"/>
            </a:endParaRPr>
          </a:p>
        </p:txBody>
      </p:sp>
      <p:sp>
        <p:nvSpPr>
          <p:cNvPr id="3" name="Titre 2"/>
          <p:cNvSpPr>
            <a:spLocks noGrp="1"/>
          </p:cNvSpPr>
          <p:nvPr>
            <p:ph type="title"/>
          </p:nvPr>
        </p:nvSpPr>
        <p:spPr/>
        <p:txBody>
          <a:bodyPr/>
          <a:lstStyle/>
          <a:p>
            <a:r>
              <a:rPr lang="fr-CA" dirty="0"/>
              <a:t>Diagnostic de l’hypertension</a:t>
            </a:r>
            <a:endParaRPr lang="fr-FR" dirty="0"/>
          </a:p>
        </p:txBody>
      </p:sp>
      <p:pic>
        <p:nvPicPr>
          <p:cNvPr id="6" name="Image 5">
            <a:extLst>
              <a:ext uri="{FF2B5EF4-FFF2-40B4-BE49-F238E27FC236}">
                <a16:creationId xmlns:a16="http://schemas.microsoft.com/office/drawing/2014/main" id="{481CCAA4-84A1-3C0C-A068-202F5590B5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052735"/>
            <a:ext cx="5760640" cy="5640939"/>
          </a:xfrm>
          <a:prstGeom prst="rect">
            <a:avLst/>
          </a:prstGeom>
        </p:spPr>
      </p:pic>
      <p:sp>
        <p:nvSpPr>
          <p:cNvPr id="2" name="Espace réservé du contenu 1"/>
          <p:cNvSpPr>
            <a:spLocks noGrp="1"/>
          </p:cNvSpPr>
          <p:nvPr>
            <p:ph idx="1"/>
          </p:nvPr>
        </p:nvSpPr>
        <p:spPr>
          <a:xfrm>
            <a:off x="5220072" y="1196752"/>
            <a:ext cx="4042792" cy="3072801"/>
          </a:xfrm>
        </p:spPr>
        <p:txBody>
          <a:bodyPr>
            <a:normAutofit/>
          </a:bodyPr>
          <a:lstStyle/>
          <a:p>
            <a:r>
              <a:rPr lang="fr-FR" sz="2400" dirty="0"/>
              <a:t>Les mesures hors clinique sont le meilleur moyen </a:t>
            </a:r>
            <a:br>
              <a:rPr lang="fr-FR" sz="2400" dirty="0"/>
            </a:br>
            <a:r>
              <a:rPr lang="fr-FR" sz="2400" dirty="0"/>
              <a:t>de diagnostiquer l’hypertension</a:t>
            </a:r>
          </a:p>
        </p:txBody>
      </p:sp>
    </p:spTree>
    <p:extLst>
      <p:ext uri="{BB962C8B-B14F-4D97-AF65-F5344CB8AC3E}">
        <p14:creationId xmlns:p14="http://schemas.microsoft.com/office/powerpoint/2010/main" val="2207301244"/>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395536" y="804778"/>
            <a:ext cx="8291264" cy="1143988"/>
          </a:xfrm>
        </p:spPr>
        <p:txBody>
          <a:bodyPr>
            <a:noAutofit/>
          </a:bodyPr>
          <a:lstStyle/>
          <a:p>
            <a:pPr algn="ctr"/>
            <a:r>
              <a:rPr lang="fr-FR" sz="3000" dirty="0"/>
              <a:t>Seuils habituels de PA en clinique pour </a:t>
            </a:r>
            <a:br>
              <a:rPr lang="fr-FR" sz="3000" dirty="0"/>
            </a:br>
            <a:r>
              <a:rPr lang="fr-FR" sz="3000" dirty="0"/>
              <a:t>l’instauration du traitement pharmacologique</a:t>
            </a:r>
          </a:p>
        </p:txBody>
      </p:sp>
      <p:sp>
        <p:nvSpPr>
          <p:cNvPr id="9" name="Rectangle 8">
            <a:extLst>
              <a:ext uri="{FF2B5EF4-FFF2-40B4-BE49-F238E27FC236}">
                <a16:creationId xmlns:a16="http://schemas.microsoft.com/office/drawing/2014/main" id="{38D26371-951F-4157-86E0-993F8BD13A73}"/>
              </a:ext>
            </a:extLst>
          </p:cNvPr>
          <p:cNvSpPr/>
          <p:nvPr/>
        </p:nvSpPr>
        <p:spPr>
          <a:xfrm rot="16200000">
            <a:off x="3566784" y="-3171249"/>
            <a:ext cx="1948768" cy="8291264"/>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pic>
        <p:nvPicPr>
          <p:cNvPr id="6" name="Image 5">
            <a:extLst>
              <a:ext uri="{FF2B5EF4-FFF2-40B4-BE49-F238E27FC236}">
                <a16:creationId xmlns:a16="http://schemas.microsoft.com/office/drawing/2014/main" id="{662B00D8-EEA7-BCBB-C461-A5374D1DA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420888"/>
            <a:ext cx="8682655" cy="3656930"/>
          </a:xfrm>
          <a:prstGeom prst="rect">
            <a:avLst/>
          </a:prstGeom>
        </p:spPr>
      </p:pic>
    </p:spTree>
    <p:extLst>
      <p:ext uri="{BB962C8B-B14F-4D97-AF65-F5344CB8AC3E}">
        <p14:creationId xmlns:p14="http://schemas.microsoft.com/office/powerpoint/2010/main" val="19456396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re 12">
            <a:extLst>
              <a:ext uri="{FF2B5EF4-FFF2-40B4-BE49-F238E27FC236}">
                <a16:creationId xmlns:a16="http://schemas.microsoft.com/office/drawing/2014/main" id="{44751AE4-014B-46FB-BE34-9E94FAE5E57F}"/>
              </a:ext>
            </a:extLst>
          </p:cNvPr>
          <p:cNvSpPr>
            <a:spLocks noGrp="1"/>
          </p:cNvSpPr>
          <p:nvPr>
            <p:ph type="title"/>
          </p:nvPr>
        </p:nvSpPr>
        <p:spPr/>
        <p:txBody>
          <a:bodyPr>
            <a:normAutofit fontScale="90000"/>
          </a:bodyPr>
          <a:lstStyle/>
          <a:p>
            <a:r>
              <a:rPr lang="fr-FR" dirty="0"/>
              <a:t>Mesure de la pression artérielle</a:t>
            </a:r>
            <a:br>
              <a:rPr lang="fr-FR" dirty="0"/>
            </a:br>
            <a:r>
              <a:rPr lang="fr-FR" dirty="0"/>
              <a:t>à domicile (AUTOMESURE)</a:t>
            </a:r>
            <a:endParaRPr lang="en-CA" dirty="0"/>
          </a:p>
        </p:txBody>
      </p:sp>
      <p:sp>
        <p:nvSpPr>
          <p:cNvPr id="8" name="Content Placeholder 7"/>
          <p:cNvSpPr>
            <a:spLocks noGrp="1"/>
          </p:cNvSpPr>
          <p:nvPr>
            <p:ph idx="1"/>
          </p:nvPr>
        </p:nvSpPr>
        <p:spPr>
          <a:xfrm>
            <a:off x="611560" y="1600206"/>
            <a:ext cx="6840760" cy="4525963"/>
          </a:xfrm>
        </p:spPr>
        <p:txBody>
          <a:bodyPr/>
          <a:lstStyle/>
          <a:p>
            <a:pPr marL="0" indent="0">
              <a:buNone/>
            </a:pPr>
            <a:r>
              <a:rPr lang="fr-FR" altLang="fr-FR" b="1" dirty="0"/>
              <a:t>Avantages :</a:t>
            </a:r>
          </a:p>
          <a:p>
            <a:pPr lvl="1"/>
            <a:r>
              <a:rPr lang="fr-FR" altLang="fr-FR" dirty="0"/>
              <a:t>permet l’obtention de plusieurs valeurs</a:t>
            </a:r>
          </a:p>
          <a:p>
            <a:pPr lvl="1"/>
            <a:r>
              <a:rPr lang="fr-FR" altLang="fr-FR" dirty="0"/>
              <a:t>favorise le suivi de la prise des médicaments</a:t>
            </a:r>
          </a:p>
          <a:p>
            <a:pPr lvl="1"/>
            <a:r>
              <a:rPr lang="fr-FR" altLang="fr-FR" dirty="0"/>
              <a:t>aide à la maîtrise de la pression artérielle</a:t>
            </a:r>
          </a:p>
          <a:p>
            <a:pPr lvl="1"/>
            <a:r>
              <a:rPr lang="fr-FR" altLang="fr-FR" dirty="0"/>
              <a:t>peut détecter les patients avec HTA sarrau blanc ou HTA masquée</a:t>
            </a:r>
            <a:endParaRPr lang="en-CA" dirty="0"/>
          </a:p>
        </p:txBody>
      </p:sp>
      <p:pic>
        <p:nvPicPr>
          <p:cNvPr id="5" name="Image 4">
            <a:extLst>
              <a:ext uri="{FF2B5EF4-FFF2-40B4-BE49-F238E27FC236}">
                <a16:creationId xmlns:a16="http://schemas.microsoft.com/office/drawing/2014/main" id="{8C785F0B-AB04-1A44-87CC-94F1651C21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4077072"/>
            <a:ext cx="1911576" cy="2731599"/>
          </a:xfrm>
          <a:prstGeom prst="rect">
            <a:avLst/>
          </a:prstGeom>
        </p:spPr>
      </p:pic>
    </p:spTree>
    <p:extLst>
      <p:ext uri="{BB962C8B-B14F-4D97-AF65-F5344CB8AC3E}">
        <p14:creationId xmlns:p14="http://schemas.microsoft.com/office/powerpoint/2010/main" val="3020415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70FFD7CF-D299-408A-9C25-B838D72EE553}"/>
              </a:ext>
            </a:extLst>
          </p:cNvPr>
          <p:cNvSpPr>
            <a:spLocks noGrp="1"/>
          </p:cNvSpPr>
          <p:nvPr>
            <p:ph type="title"/>
          </p:nvPr>
        </p:nvSpPr>
        <p:spPr/>
        <p:txBody>
          <a:bodyPr>
            <a:normAutofit fontScale="90000"/>
          </a:bodyPr>
          <a:lstStyle/>
          <a:p>
            <a:r>
              <a:rPr lang="fr-FR" dirty="0"/>
              <a:t>Mesure de la pression artérielle </a:t>
            </a:r>
            <a:br>
              <a:rPr lang="fr-FR" dirty="0"/>
            </a:br>
            <a:r>
              <a:rPr lang="fr-FR" dirty="0"/>
              <a:t>à domicile</a:t>
            </a:r>
            <a:endParaRPr lang="en-CA" dirty="0"/>
          </a:p>
        </p:txBody>
      </p:sp>
      <p:sp>
        <p:nvSpPr>
          <p:cNvPr id="9" name="Espace réservé du contenu 8">
            <a:extLst>
              <a:ext uri="{FF2B5EF4-FFF2-40B4-BE49-F238E27FC236}">
                <a16:creationId xmlns:a16="http://schemas.microsoft.com/office/drawing/2014/main" id="{2672B250-19DE-4B74-9397-F94BF53567A8}"/>
              </a:ext>
            </a:extLst>
          </p:cNvPr>
          <p:cNvSpPr>
            <a:spLocks noGrp="1"/>
          </p:cNvSpPr>
          <p:nvPr>
            <p:ph idx="1"/>
          </p:nvPr>
        </p:nvSpPr>
        <p:spPr>
          <a:xfrm>
            <a:off x="611560" y="1600206"/>
            <a:ext cx="6120680" cy="4525963"/>
          </a:xfrm>
        </p:spPr>
        <p:txBody>
          <a:bodyPr/>
          <a:lstStyle/>
          <a:p>
            <a:pPr marL="0" indent="0">
              <a:buNone/>
            </a:pPr>
            <a:r>
              <a:rPr lang="fr-FR" b="1" dirty="0"/>
              <a:t>Désavantages :</a:t>
            </a:r>
          </a:p>
          <a:p>
            <a:pPr lvl="1"/>
            <a:r>
              <a:rPr lang="fr-FR" dirty="0"/>
              <a:t>ne convient pas aux patients </a:t>
            </a:r>
            <a:br>
              <a:rPr lang="fr-FR" dirty="0"/>
            </a:br>
            <a:r>
              <a:rPr lang="fr-FR" dirty="0"/>
              <a:t>avec arythmie cardiaque</a:t>
            </a:r>
          </a:p>
          <a:p>
            <a:pPr lvl="1"/>
            <a:r>
              <a:rPr lang="fr-FR" dirty="0"/>
              <a:t>peut augmenter l’anxiété de certains patients</a:t>
            </a:r>
          </a:p>
          <a:p>
            <a:pPr marL="457200" lvl="1" indent="0">
              <a:buNone/>
            </a:pPr>
            <a:endParaRPr lang="fr-FR" dirty="0"/>
          </a:p>
          <a:p>
            <a:pPr lvl="1"/>
            <a:r>
              <a:rPr lang="fr-FR" dirty="0"/>
              <a:t>coût d’un appareil varie </a:t>
            </a:r>
            <a:br>
              <a:rPr lang="fr-FR" dirty="0"/>
            </a:br>
            <a:r>
              <a:rPr lang="fr-FR" dirty="0"/>
              <a:t>(~80-100 $)</a:t>
            </a:r>
          </a:p>
          <a:p>
            <a:endParaRPr lang="fr-FR" dirty="0"/>
          </a:p>
          <a:p>
            <a:endParaRPr lang="fr-FR" dirty="0"/>
          </a:p>
          <a:p>
            <a:endParaRPr lang="en-CA" dirty="0"/>
          </a:p>
        </p:txBody>
      </p:sp>
      <p:pic>
        <p:nvPicPr>
          <p:cNvPr id="5" name="Image 4">
            <a:extLst>
              <a:ext uri="{FF2B5EF4-FFF2-40B4-BE49-F238E27FC236}">
                <a16:creationId xmlns:a16="http://schemas.microsoft.com/office/drawing/2014/main" id="{49F0DA80-51DE-0846-8CC8-E85D898B3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0192" y="3845933"/>
            <a:ext cx="1911576" cy="2731599"/>
          </a:xfrm>
          <a:prstGeom prst="rect">
            <a:avLst/>
          </a:prstGeom>
        </p:spPr>
      </p:pic>
    </p:spTree>
    <p:extLst>
      <p:ext uri="{BB962C8B-B14F-4D97-AF65-F5344CB8AC3E}">
        <p14:creationId xmlns:p14="http://schemas.microsoft.com/office/powerpoint/2010/main" val="2857400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p:cNvSpPr>
            <a:spLocks noGrp="1" noChangeArrowheads="1"/>
          </p:cNvSpPr>
          <p:nvPr>
            <p:ph type="title"/>
          </p:nvPr>
        </p:nvSpPr>
        <p:spPr>
          <a:xfrm>
            <a:off x="457200" y="678290"/>
            <a:ext cx="8229600" cy="1143000"/>
          </a:xfrm>
        </p:spPr>
        <p:txBody>
          <a:bodyPr>
            <a:noAutofit/>
          </a:bodyPr>
          <a:lstStyle/>
          <a:p>
            <a:pPr algn="ctr"/>
            <a:r>
              <a:rPr lang="fr-CA" sz="3600" dirty="0"/>
              <a:t>Appareils électroniques recommandés</a:t>
            </a:r>
            <a:br>
              <a:rPr lang="fr-CA" sz="3600" dirty="0"/>
            </a:br>
            <a:r>
              <a:rPr lang="fr-CA" sz="3600" dirty="0"/>
              <a:t>pour la mesure de la PA à domicile</a:t>
            </a:r>
          </a:p>
        </p:txBody>
      </p:sp>
      <p:sp>
        <p:nvSpPr>
          <p:cNvPr id="74757" name="Rectangle 4"/>
          <p:cNvSpPr>
            <a:spLocks noChangeArrowheads="1"/>
          </p:cNvSpPr>
          <p:nvPr/>
        </p:nvSpPr>
        <p:spPr bwMode="auto">
          <a:xfrm>
            <a:off x="674688" y="5216767"/>
            <a:ext cx="7929760" cy="1531292"/>
          </a:xfrm>
          <a:prstGeom prst="rect">
            <a:avLst/>
          </a:prstGeom>
          <a:noFill/>
          <a:ln w="9525">
            <a:noFill/>
            <a:miter lim="800000"/>
            <a:headEnd/>
            <a:tailEnd/>
          </a:ln>
        </p:spPr>
        <p:txBody>
          <a:bodyPr lIns="0" tIns="0" rIns="0" bIns="0"/>
          <a:lstStyle/>
          <a:p>
            <a:pPr algn="ctr" fontAlgn="base">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fr-CA" sz="2200" dirty="0">
                <a:sym typeface="Comic Sans MS" pitchFamily="66" charset="0"/>
              </a:rPr>
              <a:t>Une liste d’appareils reconnus comme validés </a:t>
            </a:r>
            <a:br>
              <a:rPr lang="fr-CA" sz="2200" dirty="0">
                <a:sym typeface="Comic Sans MS" pitchFamily="66" charset="0"/>
              </a:rPr>
            </a:br>
            <a:r>
              <a:rPr lang="fr-CA" sz="2200" dirty="0">
                <a:sym typeface="Comic Sans MS" pitchFamily="66" charset="0"/>
              </a:rPr>
              <a:t>et vendus au Canada est présentée au : </a:t>
            </a:r>
            <a:r>
              <a:rPr lang="fr-CA" sz="2200" dirty="0">
                <a:solidFill>
                  <a:srgbClr val="0C98C1"/>
                </a:solidFill>
                <a:sym typeface="Comic Sans MS" pitchFamily="66" charset="0"/>
              </a:rPr>
              <a:t>sqha2.hypertension.qc.ca/info-patients/appareils-recommandes</a:t>
            </a:r>
          </a:p>
          <a:p>
            <a:pPr algn="ctr" fontAlgn="base">
              <a:spcBef>
                <a:spcPct val="0"/>
              </a:spcBef>
              <a:spcAft>
                <a:spcPct val="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lang="fr-CA" sz="2200" dirty="0">
              <a:sym typeface="Comic Sans MS" pitchFamily="66" charset="0"/>
            </a:endParaRPr>
          </a:p>
        </p:txBody>
      </p:sp>
      <p:grpSp>
        <p:nvGrpSpPr>
          <p:cNvPr id="2" name="Groupe 1">
            <a:extLst>
              <a:ext uri="{FF2B5EF4-FFF2-40B4-BE49-F238E27FC236}">
                <a16:creationId xmlns:a16="http://schemas.microsoft.com/office/drawing/2014/main" id="{77F5F692-E191-44AB-A31C-5FA786FB0BF6}"/>
              </a:ext>
            </a:extLst>
          </p:cNvPr>
          <p:cNvGrpSpPr/>
          <p:nvPr/>
        </p:nvGrpSpPr>
        <p:grpSpPr>
          <a:xfrm>
            <a:off x="430735" y="2420888"/>
            <a:ext cx="8282530" cy="2406944"/>
            <a:chOff x="430735" y="2533683"/>
            <a:chExt cx="8282530" cy="2406944"/>
          </a:xfrm>
        </p:grpSpPr>
        <p:grpSp>
          <p:nvGrpSpPr>
            <p:cNvPr id="74758" name="Group 5"/>
            <p:cNvGrpSpPr>
              <a:grpSpLocks/>
            </p:cNvGrpSpPr>
            <p:nvPr/>
          </p:nvGrpSpPr>
          <p:grpSpPr bwMode="auto">
            <a:xfrm>
              <a:off x="430735" y="2533683"/>
              <a:ext cx="8282530" cy="2318161"/>
              <a:chOff x="744" y="872"/>
              <a:chExt cx="4264" cy="1801"/>
            </a:xfrm>
          </p:grpSpPr>
          <p:pic>
            <p:nvPicPr>
              <p:cNvPr id="74760" name="Picture 6"/>
              <p:cNvPicPr>
                <a:picLocks noChangeAspect="1" noChangeArrowheads="1"/>
              </p:cNvPicPr>
              <p:nvPr/>
            </p:nvPicPr>
            <p:blipFill>
              <a:blip r:embed="rId3" cstate="print"/>
              <a:srcRect/>
              <a:stretch>
                <a:fillRect/>
              </a:stretch>
            </p:blipFill>
            <p:spPr bwMode="auto">
              <a:xfrm>
                <a:off x="744" y="880"/>
                <a:ext cx="1248" cy="856"/>
              </a:xfrm>
              <a:prstGeom prst="rect">
                <a:avLst/>
              </a:prstGeom>
              <a:noFill/>
              <a:ln w="38100">
                <a:noFill/>
                <a:miter lim="800000"/>
                <a:headEnd/>
                <a:tailEnd/>
              </a:ln>
            </p:spPr>
          </p:pic>
          <p:pic>
            <p:nvPicPr>
              <p:cNvPr id="74761" name="Picture 7"/>
              <p:cNvPicPr>
                <a:picLocks noChangeAspect="1" noChangeArrowheads="1"/>
              </p:cNvPicPr>
              <p:nvPr/>
            </p:nvPicPr>
            <p:blipFill>
              <a:blip r:embed="rId4" cstate="print"/>
              <a:srcRect/>
              <a:stretch>
                <a:fillRect/>
              </a:stretch>
            </p:blipFill>
            <p:spPr bwMode="auto">
              <a:xfrm>
                <a:off x="2128" y="872"/>
                <a:ext cx="1112" cy="872"/>
              </a:xfrm>
              <a:prstGeom prst="rect">
                <a:avLst/>
              </a:prstGeom>
              <a:noFill/>
              <a:ln w="38100">
                <a:noFill/>
                <a:miter lim="800000"/>
                <a:headEnd/>
                <a:tailEnd/>
              </a:ln>
            </p:spPr>
          </p:pic>
          <p:pic>
            <p:nvPicPr>
              <p:cNvPr id="74762" name="Picture 8"/>
              <p:cNvPicPr>
                <a:picLocks noChangeAspect="1" noChangeArrowheads="1"/>
              </p:cNvPicPr>
              <p:nvPr/>
            </p:nvPicPr>
            <p:blipFill>
              <a:blip r:embed="rId5" cstate="print"/>
              <a:srcRect/>
              <a:stretch>
                <a:fillRect/>
              </a:stretch>
            </p:blipFill>
            <p:spPr bwMode="auto">
              <a:xfrm>
                <a:off x="3368" y="912"/>
                <a:ext cx="1640" cy="800"/>
              </a:xfrm>
              <a:prstGeom prst="rect">
                <a:avLst/>
              </a:prstGeom>
              <a:noFill/>
              <a:ln w="38100">
                <a:noFill/>
                <a:miter lim="800000"/>
                <a:headEnd/>
                <a:tailEnd/>
              </a:ln>
            </p:spPr>
          </p:pic>
          <p:pic>
            <p:nvPicPr>
              <p:cNvPr id="74763" name="Picture 9"/>
              <p:cNvPicPr>
                <a:picLocks noChangeAspect="1" noChangeArrowheads="1"/>
              </p:cNvPicPr>
              <p:nvPr/>
            </p:nvPicPr>
            <p:blipFill>
              <a:blip r:embed="rId6" cstate="print"/>
              <a:srcRect/>
              <a:stretch>
                <a:fillRect/>
              </a:stretch>
            </p:blipFill>
            <p:spPr bwMode="auto">
              <a:xfrm>
                <a:off x="1488" y="1905"/>
                <a:ext cx="1312" cy="768"/>
              </a:xfrm>
              <a:prstGeom prst="rect">
                <a:avLst/>
              </a:prstGeom>
              <a:noFill/>
              <a:ln w="38100">
                <a:noFill/>
                <a:miter lim="800000"/>
                <a:headEnd/>
                <a:tailEnd/>
              </a:ln>
            </p:spPr>
          </p:pic>
        </p:grpSp>
        <p:pic>
          <p:nvPicPr>
            <p:cNvPr id="13" name="Picture 3">
              <a:extLst>
                <a:ext uri="{FF2B5EF4-FFF2-40B4-BE49-F238E27FC236}">
                  <a16:creationId xmlns:a16="http://schemas.microsoft.com/office/drawing/2014/main" id="{1A81834B-A9B7-420A-B61A-D7D1C93C1DFF}"/>
                </a:ext>
              </a:extLst>
            </p:cNvPr>
            <p:cNvPicPr>
              <a:picLocks noChangeAspect="1" noChangeArrowheads="1"/>
            </p:cNvPicPr>
            <p:nvPr/>
          </p:nvPicPr>
          <p:blipFill rotWithShape="1">
            <a:blip r:embed="rId7" cstate="print"/>
            <a:srcRect l="4219" t="8414" r="662"/>
            <a:stretch/>
          </p:blipFill>
          <p:spPr bwMode="auto">
            <a:xfrm>
              <a:off x="4782483" y="3692764"/>
              <a:ext cx="2647121" cy="1247863"/>
            </a:xfrm>
            <a:prstGeom prst="rect">
              <a:avLst/>
            </a:prstGeom>
            <a:noFill/>
            <a:ln w="38100">
              <a:noFill/>
              <a:miter lim="800000"/>
              <a:headEnd/>
              <a:tailEnd/>
            </a:ln>
          </p:spPr>
        </p:pic>
      </p:grpSp>
    </p:spTree>
    <p:extLst>
      <p:ext uri="{BB962C8B-B14F-4D97-AF65-F5344CB8AC3E}">
        <p14:creationId xmlns:p14="http://schemas.microsoft.com/office/powerpoint/2010/main" val="1714148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E99A61-C249-7444-A847-C5602F558D4B}"/>
              </a:ext>
            </a:extLst>
          </p:cNvPr>
          <p:cNvSpPr>
            <a:spLocks noGrp="1"/>
          </p:cNvSpPr>
          <p:nvPr>
            <p:ph type="title"/>
          </p:nvPr>
        </p:nvSpPr>
        <p:spPr/>
        <p:txBody>
          <a:bodyPr>
            <a:normAutofit fontScale="90000"/>
          </a:bodyPr>
          <a:lstStyle/>
          <a:p>
            <a:r>
              <a:rPr lang="fr-CA" dirty="0"/>
              <a:t>MESURER SA PRESSION ARTÉRIELLE </a:t>
            </a:r>
            <a:br>
              <a:rPr lang="fr-CA" dirty="0"/>
            </a:br>
            <a:r>
              <a:rPr lang="fr-CA" dirty="0"/>
              <a:t>À DOMICILE</a:t>
            </a:r>
            <a:endParaRPr lang="fr-FR" dirty="0"/>
          </a:p>
        </p:txBody>
      </p:sp>
      <p:sp>
        <p:nvSpPr>
          <p:cNvPr id="10" name="Espace réservé du contenu 9">
            <a:extLst>
              <a:ext uri="{FF2B5EF4-FFF2-40B4-BE49-F238E27FC236}">
                <a16:creationId xmlns:a16="http://schemas.microsoft.com/office/drawing/2014/main" id="{DFCC7DF5-B76D-4E95-B94C-12045241137B}"/>
              </a:ext>
            </a:extLst>
          </p:cNvPr>
          <p:cNvSpPr>
            <a:spLocks noGrp="1"/>
          </p:cNvSpPr>
          <p:nvPr>
            <p:ph idx="1"/>
          </p:nvPr>
        </p:nvSpPr>
        <p:spPr/>
        <p:txBody>
          <a:bodyPr>
            <a:normAutofit/>
          </a:bodyPr>
          <a:lstStyle/>
          <a:p>
            <a:pPr marL="0" indent="0">
              <a:buNone/>
            </a:pPr>
            <a:r>
              <a:rPr lang="fr-FR" b="1" dirty="0"/>
              <a:t>Quel appareil utiliser?</a:t>
            </a:r>
          </a:p>
          <a:p>
            <a:pPr marL="2514600" lvl="2" indent="-361950"/>
            <a:r>
              <a:rPr lang="fr-FR" dirty="0"/>
              <a:t>un appareil sur lequel </a:t>
            </a:r>
            <a:br>
              <a:rPr lang="fr-FR" dirty="0"/>
            </a:br>
            <a:r>
              <a:rPr lang="fr-FR" dirty="0"/>
              <a:t>a été apposé le logo de validation </a:t>
            </a:r>
            <a:br>
              <a:rPr lang="fr-FR" dirty="0"/>
            </a:br>
            <a:r>
              <a:rPr lang="fr-FR" dirty="0"/>
              <a:t>d'Hypertension Canada* </a:t>
            </a:r>
          </a:p>
          <a:p>
            <a:pPr marL="2514600" lvl="2" indent="-361950"/>
            <a:r>
              <a:rPr lang="fr-FR" dirty="0"/>
              <a:t>un appareil automatique pour la simplicité d’utilisation</a:t>
            </a:r>
          </a:p>
          <a:p>
            <a:pPr marL="2514600" lvl="2" indent="-361950"/>
            <a:r>
              <a:rPr lang="fr-FR" dirty="0"/>
              <a:t>un appareil avec des chiffres facilement lisibles, des boutons qui se pressent aisément et un brassard avec des indications claires sur la façon de l’installer</a:t>
            </a:r>
          </a:p>
        </p:txBody>
      </p:sp>
      <p:pic>
        <p:nvPicPr>
          <p:cNvPr id="6" name="Image 5" descr="https://sqha2.hypertension.qc.ca/wp-content/uploads/2018/01/PastedGraphic-3.jpg">
            <a:extLst>
              <a:ext uri="{FF2B5EF4-FFF2-40B4-BE49-F238E27FC236}">
                <a16:creationId xmlns:a16="http://schemas.microsoft.com/office/drawing/2014/main" id="{0F1DF6B8-1826-42A1-B4B5-5DED01F556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348880"/>
            <a:ext cx="2055086" cy="1440160"/>
          </a:xfrm>
          <a:prstGeom prst="rect">
            <a:avLst/>
          </a:prstGeom>
          <a:noFill/>
          <a:ln w="3175">
            <a:solidFill>
              <a:schemeClr val="accent1">
                <a:alpha val="93000"/>
              </a:schemeClr>
            </a:solidFill>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5E3B8C0-ECC9-42BF-A78A-BC60515CA112}"/>
              </a:ext>
            </a:extLst>
          </p:cNvPr>
          <p:cNvSpPr/>
          <p:nvPr/>
        </p:nvSpPr>
        <p:spPr>
          <a:xfrm>
            <a:off x="539552" y="3863187"/>
            <a:ext cx="2068282" cy="646331"/>
          </a:xfrm>
          <a:prstGeom prst="rect">
            <a:avLst/>
          </a:prstGeom>
        </p:spPr>
        <p:txBody>
          <a:bodyPr wrap="square">
            <a:spAutoFit/>
          </a:bodyPr>
          <a:lstStyle/>
          <a:p>
            <a:pPr algn="ctr"/>
            <a:r>
              <a:rPr lang="fr-FR" sz="1200" dirty="0"/>
              <a:t>* Ce logo indique que l’appareil répond aux normes de validation internationales</a:t>
            </a:r>
            <a:endParaRPr lang="en-CA" sz="1200" dirty="0"/>
          </a:p>
        </p:txBody>
      </p:sp>
    </p:spTree>
    <p:extLst>
      <p:ext uri="{BB962C8B-B14F-4D97-AF65-F5344CB8AC3E}">
        <p14:creationId xmlns:p14="http://schemas.microsoft.com/office/powerpoint/2010/main" val="4225112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E99A61-C249-7444-A847-C5602F558D4B}"/>
              </a:ext>
            </a:extLst>
          </p:cNvPr>
          <p:cNvSpPr>
            <a:spLocks noGrp="1"/>
          </p:cNvSpPr>
          <p:nvPr>
            <p:ph type="title"/>
          </p:nvPr>
        </p:nvSpPr>
        <p:spPr/>
        <p:txBody>
          <a:bodyPr>
            <a:normAutofit fontScale="90000"/>
          </a:bodyPr>
          <a:lstStyle/>
          <a:p>
            <a:r>
              <a:rPr lang="fr-CA" dirty="0"/>
              <a:t>MESURER SA PRESSION ARTÉRIELLE </a:t>
            </a:r>
            <a:br>
              <a:rPr lang="fr-CA" dirty="0"/>
            </a:br>
            <a:r>
              <a:rPr lang="fr-CA" dirty="0"/>
              <a:t>À DOMICILE</a:t>
            </a:r>
            <a:endParaRPr lang="fr-FR" dirty="0"/>
          </a:p>
        </p:txBody>
      </p:sp>
      <p:sp>
        <p:nvSpPr>
          <p:cNvPr id="10" name="Espace réservé du contenu 9">
            <a:extLst>
              <a:ext uri="{FF2B5EF4-FFF2-40B4-BE49-F238E27FC236}">
                <a16:creationId xmlns:a16="http://schemas.microsoft.com/office/drawing/2014/main" id="{DFCC7DF5-B76D-4E95-B94C-12045241137B}"/>
              </a:ext>
            </a:extLst>
          </p:cNvPr>
          <p:cNvSpPr>
            <a:spLocks noGrp="1"/>
          </p:cNvSpPr>
          <p:nvPr>
            <p:ph idx="1"/>
          </p:nvPr>
        </p:nvSpPr>
        <p:spPr>
          <a:xfrm>
            <a:off x="457200" y="1600206"/>
            <a:ext cx="8229600" cy="5257794"/>
          </a:xfrm>
        </p:spPr>
        <p:txBody>
          <a:bodyPr>
            <a:normAutofit/>
          </a:bodyPr>
          <a:lstStyle/>
          <a:p>
            <a:pPr marL="0" indent="0">
              <a:buNone/>
            </a:pPr>
            <a:r>
              <a:rPr lang="fr-FR" b="1" dirty="0"/>
              <a:t>Qui peut faire la mesure?</a:t>
            </a:r>
          </a:p>
          <a:p>
            <a:pPr lvl="2"/>
            <a:r>
              <a:rPr lang="fr-FR" dirty="0"/>
              <a:t>la personne, un ami ou un membre de la famille</a:t>
            </a:r>
          </a:p>
          <a:p>
            <a:pPr marL="0" indent="0">
              <a:buNone/>
            </a:pPr>
            <a:r>
              <a:rPr lang="fr-FR" b="1" dirty="0"/>
              <a:t>Quel est le meilleur moment?</a:t>
            </a:r>
          </a:p>
          <a:p>
            <a:pPr lvl="2"/>
            <a:r>
              <a:rPr lang="fr-FR" dirty="0"/>
              <a:t>avant de manger ou 2 heures après	</a:t>
            </a:r>
          </a:p>
          <a:p>
            <a:pPr lvl="2"/>
            <a:r>
              <a:rPr lang="fr-FR" dirty="0"/>
              <a:t>avant la médication	</a:t>
            </a:r>
          </a:p>
          <a:p>
            <a:pPr lvl="2"/>
            <a:r>
              <a:rPr lang="fr-FR" dirty="0"/>
              <a:t>après être allé à la toilette		</a:t>
            </a:r>
          </a:p>
          <a:p>
            <a:pPr lvl="2"/>
            <a:r>
              <a:rPr lang="fr-FR" dirty="0"/>
              <a:t>ne pas consommer de tabac, de café ou de chocolat dans l'heure avant la mesure de pression		</a:t>
            </a:r>
          </a:p>
          <a:p>
            <a:pPr lvl="2"/>
            <a:r>
              <a:rPr lang="fr-FR" dirty="0"/>
              <a:t>ne pas faire d'exercice dans les 30 minutes avant la mesure de pression	</a:t>
            </a:r>
          </a:p>
        </p:txBody>
      </p:sp>
    </p:spTree>
    <p:extLst>
      <p:ext uri="{BB962C8B-B14F-4D97-AF65-F5344CB8AC3E}">
        <p14:creationId xmlns:p14="http://schemas.microsoft.com/office/powerpoint/2010/main" val="3146689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 avec coins arrondis en diagonale 5">
            <a:extLst>
              <a:ext uri="{FF2B5EF4-FFF2-40B4-BE49-F238E27FC236}">
                <a16:creationId xmlns:a16="http://schemas.microsoft.com/office/drawing/2014/main" id="{229A840E-C82F-42AA-91EA-40A3B0E58061}"/>
              </a:ext>
            </a:extLst>
          </p:cNvPr>
          <p:cNvSpPr/>
          <p:nvPr/>
        </p:nvSpPr>
        <p:spPr>
          <a:xfrm rot="16200000">
            <a:off x="1574886" y="1584013"/>
            <a:ext cx="3758610" cy="3963811"/>
          </a:xfrm>
          <a:prstGeom prst="round2Diag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2" name="Titre 1">
            <a:extLst>
              <a:ext uri="{FF2B5EF4-FFF2-40B4-BE49-F238E27FC236}">
                <a16:creationId xmlns:a16="http://schemas.microsoft.com/office/drawing/2014/main" id="{30A008DE-1AA1-4E68-BB31-F246A3A6696E}"/>
              </a:ext>
            </a:extLst>
          </p:cNvPr>
          <p:cNvSpPr>
            <a:spLocks noGrp="1"/>
          </p:cNvSpPr>
          <p:nvPr>
            <p:ph type="title"/>
          </p:nvPr>
        </p:nvSpPr>
        <p:spPr>
          <a:xfrm>
            <a:off x="1396673" y="444804"/>
            <a:ext cx="6343679" cy="1143000"/>
          </a:xfrm>
        </p:spPr>
        <p:txBody>
          <a:bodyPr/>
          <a:lstStyle/>
          <a:p>
            <a:r>
              <a:rPr lang="fr-CA" dirty="0"/>
              <a:t>Plan de la présentation</a:t>
            </a:r>
            <a:endParaRPr lang="en-CA" dirty="0"/>
          </a:p>
        </p:txBody>
      </p:sp>
      <p:sp>
        <p:nvSpPr>
          <p:cNvPr id="3" name="Espace réservé du contenu 2">
            <a:extLst>
              <a:ext uri="{FF2B5EF4-FFF2-40B4-BE49-F238E27FC236}">
                <a16:creationId xmlns:a16="http://schemas.microsoft.com/office/drawing/2014/main" id="{2AD9E736-539D-491F-B74A-EEFD27A33EB7}"/>
              </a:ext>
            </a:extLst>
          </p:cNvPr>
          <p:cNvSpPr>
            <a:spLocks noGrp="1"/>
          </p:cNvSpPr>
          <p:nvPr>
            <p:ph idx="1"/>
          </p:nvPr>
        </p:nvSpPr>
        <p:spPr>
          <a:xfrm>
            <a:off x="1623041" y="1686615"/>
            <a:ext cx="8003232" cy="4525963"/>
          </a:xfrm>
        </p:spPr>
        <p:txBody>
          <a:bodyPr/>
          <a:lstStyle/>
          <a:p>
            <a:r>
              <a:rPr lang="fr-CA" dirty="0"/>
              <a:t>Description </a:t>
            </a:r>
          </a:p>
          <a:p>
            <a:r>
              <a:rPr lang="fr-CA" dirty="0"/>
              <a:t>Cause</a:t>
            </a:r>
          </a:p>
          <a:p>
            <a:r>
              <a:rPr lang="fr-CA" dirty="0"/>
              <a:t>Risques</a:t>
            </a:r>
          </a:p>
          <a:p>
            <a:r>
              <a:rPr lang="fr-CA" dirty="0"/>
              <a:t>Mesure</a:t>
            </a:r>
          </a:p>
          <a:p>
            <a:r>
              <a:rPr lang="fr-CA" dirty="0"/>
              <a:t>Maîtrise</a:t>
            </a:r>
          </a:p>
          <a:p>
            <a:r>
              <a:rPr lang="fr-CA" dirty="0"/>
              <a:t>Traitements</a:t>
            </a:r>
          </a:p>
          <a:p>
            <a:endParaRPr lang="en-CA" dirty="0"/>
          </a:p>
        </p:txBody>
      </p:sp>
      <p:pic>
        <p:nvPicPr>
          <p:cNvPr id="8" name="Image 7">
            <a:extLst>
              <a:ext uri="{FF2B5EF4-FFF2-40B4-BE49-F238E27FC236}">
                <a16:creationId xmlns:a16="http://schemas.microsoft.com/office/drawing/2014/main" id="{C0D8F9D3-DBBE-463F-8C4D-E6CFC4B7599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513" r="9533" b="4215"/>
          <a:stretch/>
        </p:blipFill>
        <p:spPr>
          <a:xfrm>
            <a:off x="4427984" y="1758114"/>
            <a:ext cx="3456384" cy="4335182"/>
          </a:xfrm>
          <a:prstGeom prst="rect">
            <a:avLst/>
          </a:prstGeom>
        </p:spPr>
      </p:pic>
    </p:spTree>
    <p:extLst>
      <p:ext uri="{BB962C8B-B14F-4D97-AF65-F5344CB8AC3E}">
        <p14:creationId xmlns:p14="http://schemas.microsoft.com/office/powerpoint/2010/main" val="3202778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0D5244-8B46-F042-A456-569B74DA6025}"/>
              </a:ext>
            </a:extLst>
          </p:cNvPr>
          <p:cNvSpPr>
            <a:spLocks noGrp="1"/>
          </p:cNvSpPr>
          <p:nvPr>
            <p:ph type="title"/>
          </p:nvPr>
        </p:nvSpPr>
        <p:spPr>
          <a:xfrm>
            <a:off x="672646" y="692696"/>
            <a:ext cx="7798708" cy="724942"/>
          </a:xfrm>
        </p:spPr>
        <p:txBody>
          <a:bodyPr>
            <a:normAutofit fontScale="90000"/>
          </a:bodyPr>
          <a:lstStyle/>
          <a:p>
            <a:r>
              <a:rPr lang="fr-CA" dirty="0"/>
              <a:t>Au moment de la mesure </a:t>
            </a:r>
            <a:endParaRPr lang="fr-FR" dirty="0"/>
          </a:p>
        </p:txBody>
      </p:sp>
      <p:pic>
        <p:nvPicPr>
          <p:cNvPr id="6" name="Espace réservé du contenu 5">
            <a:extLst>
              <a:ext uri="{FF2B5EF4-FFF2-40B4-BE49-F238E27FC236}">
                <a16:creationId xmlns:a16="http://schemas.microsoft.com/office/drawing/2014/main" id="{D52F6722-35CF-714E-23AE-679B2BB4CFC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340768"/>
            <a:ext cx="7848872" cy="5216229"/>
          </a:xfrm>
          <a:prstGeom prst="rect">
            <a:avLst/>
          </a:prstGeom>
        </p:spPr>
      </p:pic>
    </p:spTree>
    <p:extLst>
      <p:ext uri="{BB962C8B-B14F-4D97-AF65-F5344CB8AC3E}">
        <p14:creationId xmlns:p14="http://schemas.microsoft.com/office/powerpoint/2010/main" val="3792507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FD3D300-9C88-C7C0-A6E5-1C80E1F1B1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16632"/>
            <a:ext cx="5433135" cy="5361881"/>
          </a:xfrm>
          <a:prstGeom prst="rect">
            <a:avLst/>
          </a:prstGeom>
        </p:spPr>
      </p:pic>
      <p:pic>
        <p:nvPicPr>
          <p:cNvPr id="7" name="Image 6">
            <a:extLst>
              <a:ext uri="{FF2B5EF4-FFF2-40B4-BE49-F238E27FC236}">
                <a16:creationId xmlns:a16="http://schemas.microsoft.com/office/drawing/2014/main" id="{BF681C27-A183-75AC-39C8-8756B0783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5517232"/>
            <a:ext cx="6336704" cy="1190941"/>
          </a:xfrm>
          <a:prstGeom prst="rect">
            <a:avLst/>
          </a:prstGeom>
        </p:spPr>
      </p:pic>
    </p:spTree>
    <p:extLst>
      <p:ext uri="{BB962C8B-B14F-4D97-AF65-F5344CB8AC3E}">
        <p14:creationId xmlns:p14="http://schemas.microsoft.com/office/powerpoint/2010/main" val="65873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23FA4F-CAD4-ECBE-0F6F-392018BFE950}"/>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FC1941B5-FAFC-75CA-0D9C-F822271370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80393"/>
            <a:ext cx="8229600" cy="6359237"/>
          </a:xfrm>
          <a:prstGeom prst="rect">
            <a:avLst/>
          </a:prstGeom>
        </p:spPr>
      </p:pic>
    </p:spTree>
    <p:extLst>
      <p:ext uri="{BB962C8B-B14F-4D97-AF65-F5344CB8AC3E}">
        <p14:creationId xmlns:p14="http://schemas.microsoft.com/office/powerpoint/2010/main" val="3435004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F796177-2959-6990-F569-CA90946159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3" y="19749"/>
            <a:ext cx="8954853" cy="6838251"/>
          </a:xfrm>
          <a:prstGeom prst="rect">
            <a:avLst/>
          </a:prstGeom>
        </p:spPr>
      </p:pic>
    </p:spTree>
    <p:extLst>
      <p:ext uri="{BB962C8B-B14F-4D97-AF65-F5344CB8AC3E}">
        <p14:creationId xmlns:p14="http://schemas.microsoft.com/office/powerpoint/2010/main" val="3779992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C2CE0D1-BF22-DA41-0680-9E2EE4A7ED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1" y="88796"/>
            <a:ext cx="8653677" cy="6580564"/>
          </a:xfrm>
          <a:prstGeom prst="rect">
            <a:avLst/>
          </a:prstGeom>
        </p:spPr>
      </p:pic>
    </p:spTree>
    <p:extLst>
      <p:ext uri="{BB962C8B-B14F-4D97-AF65-F5344CB8AC3E}">
        <p14:creationId xmlns:p14="http://schemas.microsoft.com/office/powerpoint/2010/main" val="3296908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extLst>
              <p:ext uri="{D42A27DB-BD31-4B8C-83A1-F6EECF244321}">
                <p14:modId xmlns:p14="http://schemas.microsoft.com/office/powerpoint/2010/main" val="3712896214"/>
              </p:ext>
            </p:extLst>
          </p:nvPr>
        </p:nvGraphicFramePr>
        <p:xfrm>
          <a:off x="685800" y="1676403"/>
          <a:ext cx="7924800" cy="4921550"/>
        </p:xfrm>
        <a:graphic>
          <a:graphicData uri="http://schemas.openxmlformats.org/drawingml/2006/table">
            <a:tbl>
              <a:tblPr firstRow="1" bandRow="1">
                <a:tableStyleId>{6E25E649-3F16-4E02-A733-19D2CDBF48F0}</a:tableStyleId>
              </a:tblPr>
              <a:tblGrid>
                <a:gridCol w="2590056">
                  <a:extLst>
                    <a:ext uri="{9D8B030D-6E8A-4147-A177-3AD203B41FA5}">
                      <a16:colId xmlns:a16="http://schemas.microsoft.com/office/drawing/2014/main" val="20000"/>
                    </a:ext>
                  </a:extLst>
                </a:gridCol>
                <a:gridCol w="2693144">
                  <a:extLst>
                    <a:ext uri="{9D8B030D-6E8A-4147-A177-3AD203B41FA5}">
                      <a16:colId xmlns:a16="http://schemas.microsoft.com/office/drawing/2014/main" val="20001"/>
                    </a:ext>
                  </a:extLst>
                </a:gridCol>
                <a:gridCol w="2641600">
                  <a:extLst>
                    <a:ext uri="{9D8B030D-6E8A-4147-A177-3AD203B41FA5}">
                      <a16:colId xmlns:a16="http://schemas.microsoft.com/office/drawing/2014/main" val="20002"/>
                    </a:ext>
                  </a:extLst>
                </a:gridCol>
              </a:tblGrid>
              <a:tr h="864000">
                <a:tc>
                  <a:txBody>
                    <a:bodyPr/>
                    <a:lstStyle/>
                    <a:p>
                      <a:pPr algn="ctr"/>
                      <a:r>
                        <a:rPr lang="fr-CA" sz="2000" dirty="0"/>
                        <a:t>Modifications à la procédure standard</a:t>
                      </a:r>
                    </a:p>
                  </a:txBody>
                  <a:tcPr marT="45721" marB="45721">
                    <a:solidFill>
                      <a:srgbClr val="0C98C1"/>
                    </a:solidFill>
                  </a:tcPr>
                </a:tc>
                <a:tc>
                  <a:txBody>
                    <a:bodyPr/>
                    <a:lstStyle/>
                    <a:p>
                      <a:pPr algn="ctr"/>
                      <a:r>
                        <a:rPr lang="fr-CA" sz="2000" dirty="0"/>
                        <a:t>Influence sur la PAS (mm Hg)</a:t>
                      </a:r>
                    </a:p>
                  </a:txBody>
                  <a:tcPr marT="45721" marB="45721">
                    <a:solidFill>
                      <a:srgbClr val="0C98C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CA" sz="2000" dirty="0"/>
                        <a:t>Influence sur la PAD (mm Hg)</a:t>
                      </a:r>
                    </a:p>
                    <a:p>
                      <a:pPr algn="ctr"/>
                      <a:endParaRPr lang="fr-CA" sz="2000" dirty="0"/>
                    </a:p>
                  </a:txBody>
                  <a:tcPr marT="45721" marB="45721">
                    <a:solidFill>
                      <a:srgbClr val="0C98C1"/>
                    </a:solidFill>
                  </a:tcPr>
                </a:tc>
                <a:extLst>
                  <a:ext uri="{0D108BD9-81ED-4DB2-BD59-A6C34878D82A}">
                    <a16:rowId xmlns:a16="http://schemas.microsoft.com/office/drawing/2014/main" val="10000"/>
                  </a:ext>
                </a:extLst>
              </a:tr>
              <a:tr h="652618">
                <a:tc>
                  <a:txBody>
                    <a:bodyPr/>
                    <a:lstStyle/>
                    <a:p>
                      <a:pPr algn="ctr"/>
                      <a:r>
                        <a:rPr lang="fr-CA" sz="1600" dirty="0"/>
                        <a:t>Bras plus bas que le cœur</a:t>
                      </a:r>
                      <a:r>
                        <a:rPr lang="fr-CA" sz="1600" baseline="0" dirty="0"/>
                        <a:t> </a:t>
                      </a:r>
                      <a:endParaRPr lang="fr-CA" sz="1600" dirty="0"/>
                    </a:p>
                  </a:txBody>
                  <a:tcPr marT="45721" marB="45721"/>
                </a:tc>
                <a:tc>
                  <a:txBody>
                    <a:bodyPr/>
                    <a:lstStyle/>
                    <a:p>
                      <a:r>
                        <a:rPr lang="fr-CA" sz="1800" dirty="0"/>
                        <a:t>   4 à 23</a:t>
                      </a:r>
                    </a:p>
                  </a:txBody>
                  <a:tcPr marT="45721" marB="45721"/>
                </a:tc>
                <a:tc>
                  <a:txBody>
                    <a:bodyPr/>
                    <a:lstStyle/>
                    <a:p>
                      <a:r>
                        <a:rPr lang="fr-CA" sz="1800" dirty="0"/>
                        <a:t>    4</a:t>
                      </a:r>
                      <a:r>
                        <a:rPr lang="fr-CA" sz="1800" baseline="0" dirty="0"/>
                        <a:t> à 14</a:t>
                      </a:r>
                      <a:endParaRPr lang="fr-CA" sz="1800" dirty="0"/>
                    </a:p>
                  </a:txBody>
                  <a:tcPr marT="45721" marB="45721"/>
                </a:tc>
                <a:extLst>
                  <a:ext uri="{0D108BD9-81ED-4DB2-BD59-A6C34878D82A}">
                    <a16:rowId xmlns:a16="http://schemas.microsoft.com/office/drawing/2014/main" val="10001"/>
                  </a:ext>
                </a:extLst>
              </a:tr>
              <a:tr h="652618">
                <a:tc>
                  <a:txBody>
                    <a:bodyPr/>
                    <a:lstStyle/>
                    <a:p>
                      <a:pPr algn="ctr"/>
                      <a:r>
                        <a:rPr lang="fr-CA" sz="1600" dirty="0"/>
                        <a:t>Absence de support pour le bras</a:t>
                      </a:r>
                    </a:p>
                  </a:txBody>
                  <a:tcPr marT="45721" marB="45721"/>
                </a:tc>
                <a:tc>
                  <a:txBody>
                    <a:bodyPr/>
                    <a:lstStyle/>
                    <a:p>
                      <a:r>
                        <a:rPr lang="fr-CA" sz="1800" dirty="0"/>
                        <a:t>   2 à 3</a:t>
                      </a:r>
                    </a:p>
                  </a:txBody>
                  <a:tcPr marT="45721" marB="45721"/>
                </a:tc>
                <a:tc>
                  <a:txBody>
                    <a:bodyPr/>
                    <a:lstStyle/>
                    <a:p>
                      <a:r>
                        <a:rPr lang="fr-CA" sz="1800" dirty="0"/>
                        <a:t>    2 à 8</a:t>
                      </a:r>
                    </a:p>
                  </a:txBody>
                  <a:tcPr marT="45721" marB="45721"/>
                </a:tc>
                <a:extLst>
                  <a:ext uri="{0D108BD9-81ED-4DB2-BD59-A6C34878D82A}">
                    <a16:rowId xmlns:a16="http://schemas.microsoft.com/office/drawing/2014/main" val="10002"/>
                  </a:ext>
                </a:extLst>
              </a:tr>
              <a:tr h="652618">
                <a:tc>
                  <a:txBody>
                    <a:bodyPr/>
                    <a:lstStyle/>
                    <a:p>
                      <a:pPr algn="ctr"/>
                      <a:r>
                        <a:rPr lang="fr-CA" sz="1600" dirty="0"/>
                        <a:t>Jambes croisées</a:t>
                      </a:r>
                    </a:p>
                  </a:txBody>
                  <a:tcPr marT="45721" marB="45721"/>
                </a:tc>
                <a:tc>
                  <a:txBody>
                    <a:bodyPr/>
                    <a:lstStyle/>
                    <a:p>
                      <a:r>
                        <a:rPr lang="fr-CA" sz="1800" dirty="0"/>
                        <a:t>   6 à 10</a:t>
                      </a:r>
                    </a:p>
                  </a:txBody>
                  <a:tcPr marT="45721" marB="45721"/>
                </a:tc>
                <a:tc>
                  <a:txBody>
                    <a:bodyPr/>
                    <a:lstStyle/>
                    <a:p>
                      <a:r>
                        <a:rPr lang="fr-CA" sz="1800" dirty="0"/>
                        <a:t>    3</a:t>
                      </a:r>
                      <a:r>
                        <a:rPr lang="fr-CA" sz="1800" baseline="0" dirty="0"/>
                        <a:t> à 4</a:t>
                      </a:r>
                      <a:endParaRPr lang="fr-CA" sz="1800" dirty="0"/>
                    </a:p>
                  </a:txBody>
                  <a:tcPr marT="45721" marB="45721"/>
                </a:tc>
                <a:extLst>
                  <a:ext uri="{0D108BD9-81ED-4DB2-BD59-A6C34878D82A}">
                    <a16:rowId xmlns:a16="http://schemas.microsoft.com/office/drawing/2014/main" val="10003"/>
                  </a:ext>
                </a:extLst>
              </a:tr>
              <a:tr h="652618">
                <a:tc>
                  <a:txBody>
                    <a:bodyPr/>
                    <a:lstStyle/>
                    <a:p>
                      <a:pPr algn="ctr"/>
                      <a:r>
                        <a:rPr lang="fr-CA" sz="1600" dirty="0"/>
                        <a:t>Dos n’est pas supporté</a:t>
                      </a:r>
                    </a:p>
                  </a:txBody>
                  <a:tcPr marT="45721" marB="45721"/>
                </a:tc>
                <a:tc>
                  <a:txBody>
                    <a:bodyPr/>
                    <a:lstStyle/>
                    <a:p>
                      <a:r>
                        <a:rPr lang="fr-CA" sz="1800" dirty="0"/>
                        <a:t>  6</a:t>
                      </a:r>
                      <a:r>
                        <a:rPr lang="fr-CA" sz="1800" baseline="0" dirty="0"/>
                        <a:t> à 8</a:t>
                      </a:r>
                      <a:endParaRPr lang="fr-CA" sz="1800" dirty="0"/>
                    </a:p>
                  </a:txBody>
                  <a:tcPr marT="45721" marB="45721"/>
                </a:tc>
                <a:tc>
                  <a:txBody>
                    <a:bodyPr/>
                    <a:lstStyle/>
                    <a:p>
                      <a:r>
                        <a:rPr lang="fr-CA" sz="1800" dirty="0"/>
                        <a:t>    7 à 12</a:t>
                      </a:r>
                    </a:p>
                  </a:txBody>
                  <a:tcPr marT="45721" marB="45721"/>
                </a:tc>
                <a:extLst>
                  <a:ext uri="{0D108BD9-81ED-4DB2-BD59-A6C34878D82A}">
                    <a16:rowId xmlns:a16="http://schemas.microsoft.com/office/drawing/2014/main" val="10004"/>
                  </a:ext>
                </a:extLst>
              </a:tr>
              <a:tr h="652618">
                <a:tc>
                  <a:txBody>
                    <a:bodyPr/>
                    <a:lstStyle/>
                    <a:p>
                      <a:pPr algn="ctr"/>
                      <a:r>
                        <a:rPr lang="fr-CA" sz="1600" dirty="0"/>
                        <a:t>Brassard trop petit</a:t>
                      </a:r>
                    </a:p>
                  </a:txBody>
                  <a:tcPr marT="45721" marB="45721"/>
                </a:tc>
                <a:tc>
                  <a:txBody>
                    <a:bodyPr/>
                    <a:lstStyle/>
                    <a:p>
                      <a:r>
                        <a:rPr lang="fr-CA" sz="1800" dirty="0"/>
                        <a:t>   2 à 14</a:t>
                      </a:r>
                    </a:p>
                  </a:txBody>
                  <a:tcPr marT="45721" marB="45721"/>
                </a:tc>
                <a:tc>
                  <a:txBody>
                    <a:bodyPr/>
                    <a:lstStyle/>
                    <a:p>
                      <a:r>
                        <a:rPr lang="fr-CA" sz="1800" dirty="0"/>
                        <a:t>    2 à 14</a:t>
                      </a:r>
                    </a:p>
                  </a:txBody>
                  <a:tcPr marT="45721" marB="45721"/>
                </a:tc>
                <a:extLst>
                  <a:ext uri="{0D108BD9-81ED-4DB2-BD59-A6C34878D82A}">
                    <a16:rowId xmlns:a16="http://schemas.microsoft.com/office/drawing/2014/main" val="10005"/>
                  </a:ext>
                </a:extLst>
              </a:tr>
              <a:tr h="652618">
                <a:tc>
                  <a:txBody>
                    <a:bodyPr/>
                    <a:lstStyle/>
                    <a:p>
                      <a:pPr algn="ctr"/>
                      <a:r>
                        <a:rPr lang="fr-CA" sz="1600" dirty="0"/>
                        <a:t>Brassard trop grand</a:t>
                      </a:r>
                    </a:p>
                  </a:txBody>
                  <a:tcPr marT="45721" marB="45721"/>
                </a:tc>
                <a:tc>
                  <a:txBody>
                    <a:bodyPr/>
                    <a:lstStyle/>
                    <a:p>
                      <a:r>
                        <a:rPr lang="fr-CA" sz="1800" dirty="0"/>
                        <a:t>   13 </a:t>
                      </a:r>
                    </a:p>
                  </a:txBody>
                  <a:tcPr marT="45721" marB="45721"/>
                </a:tc>
                <a:tc>
                  <a:txBody>
                    <a:bodyPr/>
                    <a:lstStyle/>
                    <a:p>
                      <a:r>
                        <a:rPr lang="fr-CA" sz="1800" dirty="0"/>
                        <a:t>    8</a:t>
                      </a:r>
                    </a:p>
                  </a:txBody>
                  <a:tcPr marT="45721" marB="45721"/>
                </a:tc>
                <a:extLst>
                  <a:ext uri="{0D108BD9-81ED-4DB2-BD59-A6C34878D82A}">
                    <a16:rowId xmlns:a16="http://schemas.microsoft.com/office/drawing/2014/main" val="10006"/>
                  </a:ext>
                </a:extLst>
              </a:tr>
            </a:tbl>
          </a:graphicData>
        </a:graphic>
      </p:graphicFrame>
      <p:cxnSp>
        <p:nvCxnSpPr>
          <p:cNvPr id="7" name="Connecteur droit avec flèche 6"/>
          <p:cNvCxnSpPr/>
          <p:nvPr/>
        </p:nvCxnSpPr>
        <p:spPr>
          <a:xfrm flipV="1">
            <a:off x="3347864" y="27279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V="1">
            <a:off x="6091064" y="27279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V="1">
            <a:off x="3347864" y="34137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V="1">
            <a:off x="6091064" y="33375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3347864" y="60045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6091064" y="60045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V="1">
            <a:off x="3347864" y="40233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V="1">
            <a:off x="3347864" y="46329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nvCxnSpPr>
        <p:spPr>
          <a:xfrm flipV="1">
            <a:off x="3347864" y="53949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V="1">
            <a:off x="6091064" y="40233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V="1">
            <a:off x="6091064" y="47091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flipV="1">
            <a:off x="6091064" y="5394920"/>
            <a:ext cx="0" cy="304800"/>
          </a:xfrm>
          <a:prstGeom prst="straightConnector1">
            <a:avLst/>
          </a:prstGeom>
          <a:ln w="19050">
            <a:solidFill>
              <a:srgbClr val="EE2E24"/>
            </a:solidFill>
            <a:tailEnd type="arrow"/>
          </a:ln>
        </p:spPr>
        <p:style>
          <a:lnRef idx="1">
            <a:schemeClr val="accent1"/>
          </a:lnRef>
          <a:fillRef idx="0">
            <a:schemeClr val="accent1"/>
          </a:fillRef>
          <a:effectRef idx="0">
            <a:schemeClr val="accent1"/>
          </a:effectRef>
          <a:fontRef idx="minor">
            <a:schemeClr val="tx1"/>
          </a:fontRef>
        </p:style>
      </p:cxnSp>
      <p:sp>
        <p:nvSpPr>
          <p:cNvPr id="2" name="Titre 1">
            <a:extLst>
              <a:ext uri="{FF2B5EF4-FFF2-40B4-BE49-F238E27FC236}">
                <a16:creationId xmlns:a16="http://schemas.microsoft.com/office/drawing/2014/main" id="{1F6A3985-D3E7-4811-9536-5709C6ABC52E}"/>
              </a:ext>
            </a:extLst>
          </p:cNvPr>
          <p:cNvSpPr>
            <a:spLocks noGrp="1"/>
          </p:cNvSpPr>
          <p:nvPr>
            <p:ph type="title"/>
          </p:nvPr>
        </p:nvSpPr>
        <p:spPr/>
        <p:txBody>
          <a:bodyPr>
            <a:normAutofit fontScale="90000"/>
          </a:bodyPr>
          <a:lstStyle/>
          <a:p>
            <a:r>
              <a:rPr lang="fr-FR" dirty="0"/>
              <a:t>EFFETS documentés</a:t>
            </a:r>
            <a:br>
              <a:rPr lang="fr-FR" dirty="0"/>
            </a:br>
            <a:r>
              <a:rPr lang="fr-FR" dirty="0"/>
              <a:t>sur la pression artérielle</a:t>
            </a:r>
            <a:endParaRPr lang="en-CA" dirty="0"/>
          </a:p>
        </p:txBody>
      </p:sp>
    </p:spTree>
    <p:extLst>
      <p:ext uri="{BB962C8B-B14F-4D97-AF65-F5344CB8AC3E}">
        <p14:creationId xmlns:p14="http://schemas.microsoft.com/office/powerpoint/2010/main" val="2592178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520652" y="351049"/>
            <a:ext cx="8229600" cy="1143000"/>
          </a:xfrm>
        </p:spPr>
        <p:txBody>
          <a:bodyPr>
            <a:noAutofit/>
          </a:bodyPr>
          <a:lstStyle/>
          <a:p>
            <a:r>
              <a:rPr lang="fr-CA" altLang="en-US" sz="3600" dirty="0"/>
              <a:t>activités qui affectent </a:t>
            </a:r>
            <a:br>
              <a:rPr lang="fr-CA" altLang="en-US" sz="3600" dirty="0"/>
            </a:br>
            <a:r>
              <a:rPr lang="fr-CA" altLang="en-US" sz="3600" dirty="0"/>
              <a:t>la mesure de la PA</a:t>
            </a:r>
            <a:endParaRPr lang="fr-FR" altLang="en-US" sz="3600" dirty="0"/>
          </a:p>
        </p:txBody>
      </p:sp>
      <p:sp>
        <p:nvSpPr>
          <p:cNvPr id="76805" name="Text Box 106"/>
          <p:cNvSpPr txBox="1">
            <a:spLocks noChangeArrowheads="1"/>
          </p:cNvSpPr>
          <p:nvPr/>
        </p:nvSpPr>
        <p:spPr bwMode="auto">
          <a:xfrm>
            <a:off x="533400" y="6477000"/>
            <a:ext cx="4038600" cy="457200"/>
          </a:xfrm>
          <a:prstGeom prst="rect">
            <a:avLst/>
          </a:prstGeom>
          <a:noFill/>
          <a:ln w="9525">
            <a:noFill/>
            <a:miter lim="800000"/>
            <a:headEnd/>
            <a:tailEnd/>
          </a:ln>
        </p:spPr>
        <p:txBody>
          <a:bodyPr>
            <a:spAutoFit/>
          </a:bodyPr>
          <a:lstStyle/>
          <a:p>
            <a:pPr algn="r" eaLnBrk="0" fontAlgn="base" hangingPunct="0">
              <a:spcBef>
                <a:spcPct val="50000"/>
              </a:spcBef>
              <a:spcAft>
                <a:spcPct val="0"/>
              </a:spcAft>
            </a:pPr>
            <a:endParaRPr lang="fr-FR" altLang="en-US" sz="2400">
              <a:solidFill>
                <a:srgbClr val="FFFFFF"/>
              </a:solidFill>
            </a:endParaRPr>
          </a:p>
        </p:txBody>
      </p:sp>
      <p:sp>
        <p:nvSpPr>
          <p:cNvPr id="76806" name="Text Box 107"/>
          <p:cNvSpPr txBox="1">
            <a:spLocks noChangeArrowheads="1"/>
          </p:cNvSpPr>
          <p:nvPr/>
        </p:nvSpPr>
        <p:spPr bwMode="auto">
          <a:xfrm>
            <a:off x="5" y="6629400"/>
            <a:ext cx="3559175" cy="457200"/>
          </a:xfrm>
          <a:prstGeom prst="rect">
            <a:avLst/>
          </a:prstGeom>
          <a:noFill/>
          <a:ln w="9525">
            <a:noFill/>
            <a:miter lim="800000"/>
            <a:headEnd/>
            <a:tailEnd/>
          </a:ln>
        </p:spPr>
        <p:txBody>
          <a:bodyPr>
            <a:spAutoFit/>
          </a:bodyPr>
          <a:lstStyle/>
          <a:p>
            <a:pPr algn="r" eaLnBrk="0" fontAlgn="base" hangingPunct="0">
              <a:spcBef>
                <a:spcPct val="50000"/>
              </a:spcBef>
              <a:spcAft>
                <a:spcPct val="0"/>
              </a:spcAft>
            </a:pPr>
            <a:endParaRPr lang="fr-FR" altLang="en-US" sz="2400">
              <a:solidFill>
                <a:srgbClr val="FFFFFF"/>
              </a:solidFill>
            </a:endParaRPr>
          </a:p>
        </p:txBody>
      </p:sp>
      <p:sp>
        <p:nvSpPr>
          <p:cNvPr id="76807" name="Text Box 108"/>
          <p:cNvSpPr txBox="1">
            <a:spLocks noChangeArrowheads="1"/>
          </p:cNvSpPr>
          <p:nvPr/>
        </p:nvSpPr>
        <p:spPr bwMode="auto">
          <a:xfrm>
            <a:off x="0" y="6553200"/>
            <a:ext cx="4572000" cy="274638"/>
          </a:xfrm>
          <a:prstGeom prst="rect">
            <a:avLst/>
          </a:prstGeom>
          <a:noFill/>
          <a:ln w="9525">
            <a:noFill/>
            <a:miter lim="800000"/>
            <a:headEnd/>
            <a:tailEnd/>
          </a:ln>
        </p:spPr>
        <p:txBody>
          <a:bodyPr>
            <a:spAutoFit/>
          </a:bodyPr>
          <a:lstStyle/>
          <a:p>
            <a:pPr eaLnBrk="0" fontAlgn="base" hangingPunct="0">
              <a:spcBef>
                <a:spcPct val="50000"/>
              </a:spcBef>
              <a:spcAft>
                <a:spcPct val="0"/>
              </a:spcAft>
            </a:pPr>
            <a:r>
              <a:rPr lang="en-US" altLang="en-US" sz="1200">
                <a:solidFill>
                  <a:srgbClr val="FFFFFF"/>
                </a:solidFill>
                <a:latin typeface="Arial" pitchFamily="34" charset="0"/>
                <a:cs typeface="Times New Roman" pitchFamily="18" charset="0"/>
              </a:rPr>
              <a:t>Pickering. </a:t>
            </a:r>
            <a:r>
              <a:rPr lang="en-US" altLang="en-US" sz="1200" i="1">
                <a:solidFill>
                  <a:srgbClr val="FFFFFF"/>
                </a:solidFill>
                <a:latin typeface="Arial" pitchFamily="34" charset="0"/>
                <a:cs typeface="Times New Roman" pitchFamily="18" charset="0"/>
              </a:rPr>
              <a:t>Am Heart J </a:t>
            </a:r>
            <a:r>
              <a:rPr lang="en-US" altLang="en-US" sz="1200">
                <a:solidFill>
                  <a:srgbClr val="FFFFFF"/>
                </a:solidFill>
                <a:latin typeface="Arial" pitchFamily="34" charset="0"/>
                <a:cs typeface="Times New Roman" pitchFamily="18" charset="0"/>
              </a:rPr>
              <a:t>1988;116:1141-5.</a:t>
            </a:r>
            <a:endParaRPr lang="fr-FR" altLang="en-US" sz="1200">
              <a:solidFill>
                <a:srgbClr val="FFFFFF"/>
              </a:solidFill>
              <a:latin typeface="Arial" pitchFamily="34" charset="0"/>
              <a:cs typeface="Times New Roman" pitchFamily="18" charset="0"/>
            </a:endParaRPr>
          </a:p>
        </p:txBody>
      </p:sp>
      <p:sp>
        <p:nvSpPr>
          <p:cNvPr id="108" name="Text Box 108"/>
          <p:cNvSpPr txBox="1">
            <a:spLocks noChangeArrowheads="1"/>
          </p:cNvSpPr>
          <p:nvPr/>
        </p:nvSpPr>
        <p:spPr bwMode="auto">
          <a:xfrm>
            <a:off x="3816424" y="6523032"/>
            <a:ext cx="4572000" cy="274638"/>
          </a:xfrm>
          <a:prstGeom prst="rect">
            <a:avLst/>
          </a:prstGeom>
          <a:noFill/>
          <a:ln w="9525">
            <a:noFill/>
            <a:miter lim="800000"/>
            <a:headEnd/>
            <a:tailEnd/>
          </a:ln>
        </p:spPr>
        <p:txBody>
          <a:bodyPr>
            <a:spAutoFit/>
          </a:bodyPr>
          <a:lstStyle/>
          <a:p>
            <a:pPr algn="r" eaLnBrk="0" fontAlgn="base" hangingPunct="0">
              <a:spcBef>
                <a:spcPct val="50000"/>
              </a:spcBef>
              <a:spcAft>
                <a:spcPct val="0"/>
              </a:spcAft>
            </a:pPr>
            <a:r>
              <a:rPr lang="en-US" altLang="en-US" sz="1200" dirty="0">
                <a:solidFill>
                  <a:schemeClr val="bg1">
                    <a:lumMod val="50000"/>
                  </a:schemeClr>
                </a:solidFill>
                <a:cs typeface="Times New Roman" pitchFamily="18" charset="0"/>
              </a:rPr>
              <a:t>Pickering. </a:t>
            </a:r>
            <a:r>
              <a:rPr lang="en-US" altLang="en-US" sz="1200" i="1" dirty="0">
                <a:solidFill>
                  <a:schemeClr val="bg1">
                    <a:lumMod val="50000"/>
                  </a:schemeClr>
                </a:solidFill>
                <a:cs typeface="Times New Roman" pitchFamily="18" charset="0"/>
              </a:rPr>
              <a:t>Am Heart J </a:t>
            </a:r>
            <a:r>
              <a:rPr lang="en-US" altLang="en-US" sz="1200" dirty="0">
                <a:solidFill>
                  <a:schemeClr val="bg1">
                    <a:lumMod val="50000"/>
                  </a:schemeClr>
                </a:solidFill>
                <a:cs typeface="Times New Roman" pitchFamily="18" charset="0"/>
              </a:rPr>
              <a:t>1988;116:1141-5.</a:t>
            </a:r>
            <a:endParaRPr lang="fr-FR" altLang="en-US" sz="1200" dirty="0">
              <a:solidFill>
                <a:schemeClr val="bg1">
                  <a:lumMod val="50000"/>
                </a:schemeClr>
              </a:solidFill>
              <a:cs typeface="Times New Roman" pitchFamily="18" charset="0"/>
            </a:endParaRPr>
          </a:p>
        </p:txBody>
      </p:sp>
      <p:graphicFrame>
        <p:nvGraphicFramePr>
          <p:cNvPr id="4" name="Tableau 3">
            <a:extLst>
              <a:ext uri="{FF2B5EF4-FFF2-40B4-BE49-F238E27FC236}">
                <a16:creationId xmlns:a16="http://schemas.microsoft.com/office/drawing/2014/main" id="{27191757-1207-4BDF-9363-0A25DDD48BBF}"/>
              </a:ext>
            </a:extLst>
          </p:cNvPr>
          <p:cNvGraphicFramePr>
            <a:graphicFrameLocks noGrp="1"/>
          </p:cNvGraphicFramePr>
          <p:nvPr>
            <p:extLst>
              <p:ext uri="{D42A27DB-BD31-4B8C-83A1-F6EECF244321}">
                <p14:modId xmlns:p14="http://schemas.microsoft.com/office/powerpoint/2010/main" val="924556347"/>
              </p:ext>
            </p:extLst>
          </p:nvPr>
        </p:nvGraphicFramePr>
        <p:xfrm>
          <a:off x="586366" y="1497806"/>
          <a:ext cx="7802058" cy="4949026"/>
        </p:xfrm>
        <a:graphic>
          <a:graphicData uri="http://schemas.openxmlformats.org/drawingml/2006/table">
            <a:tbl>
              <a:tblPr firstRow="1" bandRow="1">
                <a:tableStyleId>{5C22544A-7EE6-4342-B048-85BDC9FD1C3A}</a:tableStyleId>
              </a:tblPr>
              <a:tblGrid>
                <a:gridCol w="4337615">
                  <a:extLst>
                    <a:ext uri="{9D8B030D-6E8A-4147-A177-3AD203B41FA5}">
                      <a16:colId xmlns:a16="http://schemas.microsoft.com/office/drawing/2014/main" val="3858140022"/>
                    </a:ext>
                  </a:extLst>
                </a:gridCol>
                <a:gridCol w="1741224">
                  <a:extLst>
                    <a:ext uri="{9D8B030D-6E8A-4147-A177-3AD203B41FA5}">
                      <a16:colId xmlns:a16="http://schemas.microsoft.com/office/drawing/2014/main" val="3594382613"/>
                    </a:ext>
                  </a:extLst>
                </a:gridCol>
                <a:gridCol w="1723219">
                  <a:extLst>
                    <a:ext uri="{9D8B030D-6E8A-4147-A177-3AD203B41FA5}">
                      <a16:colId xmlns:a16="http://schemas.microsoft.com/office/drawing/2014/main" val="2045311434"/>
                    </a:ext>
                  </a:extLst>
                </a:gridCol>
              </a:tblGrid>
              <a:tr h="645526">
                <a:tc>
                  <a:txBody>
                    <a:bodyPr/>
                    <a:lstStyle/>
                    <a:p>
                      <a:r>
                        <a:rPr lang="fr-CA" dirty="0"/>
                        <a:t>Activités</a:t>
                      </a:r>
                      <a:endParaRPr lang="en-CA" dirty="0"/>
                    </a:p>
                  </a:txBody>
                  <a:tcPr marL="36000" marR="36000" marT="0" marB="0"/>
                </a:tc>
                <a:tc>
                  <a:txBody>
                    <a:bodyPr/>
                    <a:lstStyle/>
                    <a:p>
                      <a:r>
                        <a:rPr lang="fr-CA" dirty="0"/>
                        <a:t>PA systolique (mm Hg)</a:t>
                      </a:r>
                      <a:endParaRPr lang="en-CA" dirty="0"/>
                    </a:p>
                  </a:txBody>
                  <a:tcPr marL="36000" marR="36000" marT="0" marB="0"/>
                </a:tc>
                <a:tc>
                  <a:txBody>
                    <a:bodyPr/>
                    <a:lstStyle/>
                    <a:p>
                      <a:r>
                        <a:rPr lang="fr-CA" dirty="0"/>
                        <a:t>PA diastolique (mm Hg)</a:t>
                      </a:r>
                      <a:endParaRPr lang="en-CA" dirty="0"/>
                    </a:p>
                  </a:txBody>
                  <a:tcPr marL="36000" marR="36000" marT="0" marB="0"/>
                </a:tc>
                <a:extLst>
                  <a:ext uri="{0D108BD9-81ED-4DB2-BD59-A6C34878D82A}">
                    <a16:rowId xmlns:a16="http://schemas.microsoft.com/office/drawing/2014/main" val="3355419527"/>
                  </a:ext>
                </a:extLst>
              </a:tr>
              <a:tr h="286900">
                <a:tc>
                  <a:txBody>
                    <a:bodyPr/>
                    <a:lstStyle/>
                    <a:p>
                      <a:r>
                        <a:rPr lang="fr-CA" sz="1600" dirty="0"/>
                        <a:t>Être en réunion</a:t>
                      </a:r>
                      <a:endParaRPr lang="en-CA" sz="1600" dirty="0"/>
                    </a:p>
                  </a:txBody>
                  <a:tcPr marL="36000" marR="36000" marT="0" marB="0"/>
                </a:tc>
                <a:tc>
                  <a:txBody>
                    <a:bodyPr/>
                    <a:lstStyle/>
                    <a:p>
                      <a:r>
                        <a:rPr lang="fr-CA" sz="1600" dirty="0"/>
                        <a:t>+ 20,2</a:t>
                      </a:r>
                      <a:endParaRPr lang="en-CA" sz="1600" dirty="0"/>
                    </a:p>
                  </a:txBody>
                  <a:tcPr marL="36000" marR="36000" marT="0" marB="0"/>
                </a:tc>
                <a:tc>
                  <a:txBody>
                    <a:bodyPr/>
                    <a:lstStyle/>
                    <a:p>
                      <a:r>
                        <a:rPr lang="fr-CA" sz="1600" dirty="0"/>
                        <a:t>+ 15</a:t>
                      </a:r>
                      <a:endParaRPr lang="en-CA" sz="1600" dirty="0"/>
                    </a:p>
                  </a:txBody>
                  <a:tcPr marL="36000" marR="36000" marT="0" marB="0"/>
                </a:tc>
                <a:extLst>
                  <a:ext uri="{0D108BD9-81ED-4DB2-BD59-A6C34878D82A}">
                    <a16:rowId xmlns:a16="http://schemas.microsoft.com/office/drawing/2014/main" val="3216744777"/>
                  </a:ext>
                </a:extLst>
              </a:tr>
              <a:tr h="286900">
                <a:tc>
                  <a:txBody>
                    <a:bodyPr/>
                    <a:lstStyle/>
                    <a:p>
                      <a:r>
                        <a:rPr lang="fr-CA" sz="1600" dirty="0"/>
                        <a:t>Travailler</a:t>
                      </a:r>
                      <a:endParaRPr lang="en-CA" sz="1600" dirty="0"/>
                    </a:p>
                  </a:txBody>
                  <a:tcPr marL="36000" marR="36000" marT="0" marB="0"/>
                </a:tc>
                <a:tc>
                  <a:txBody>
                    <a:bodyPr/>
                    <a:lstStyle/>
                    <a:p>
                      <a:r>
                        <a:rPr lang="fr-CA" sz="1600" dirty="0"/>
                        <a:t>+ 16</a:t>
                      </a:r>
                      <a:endParaRPr lang="en-CA" sz="1600" dirty="0"/>
                    </a:p>
                  </a:txBody>
                  <a:tcPr marL="36000" marR="36000" marT="0" marB="0"/>
                </a:tc>
                <a:tc>
                  <a:txBody>
                    <a:bodyPr/>
                    <a:lstStyle/>
                    <a:p>
                      <a:r>
                        <a:rPr lang="fr-CA" sz="1600" dirty="0"/>
                        <a:t>+ 13</a:t>
                      </a:r>
                      <a:endParaRPr lang="en-CA" sz="1600" dirty="0"/>
                    </a:p>
                  </a:txBody>
                  <a:tcPr marL="36000" marR="36000" marT="0" marB="0"/>
                </a:tc>
                <a:extLst>
                  <a:ext uri="{0D108BD9-81ED-4DB2-BD59-A6C34878D82A}">
                    <a16:rowId xmlns:a16="http://schemas.microsoft.com/office/drawing/2014/main" val="1899340539"/>
                  </a:ext>
                </a:extLst>
              </a:tr>
              <a:tr h="286900">
                <a:tc>
                  <a:txBody>
                    <a:bodyPr/>
                    <a:lstStyle/>
                    <a:p>
                      <a:r>
                        <a:rPr lang="fr-CA" sz="1600" dirty="0"/>
                        <a:t>Conduire un véhicule</a:t>
                      </a:r>
                      <a:endParaRPr lang="en-CA" sz="1600" dirty="0"/>
                    </a:p>
                  </a:txBody>
                  <a:tcPr marL="36000" marR="36000" marT="0" marB="0"/>
                </a:tc>
                <a:tc>
                  <a:txBody>
                    <a:bodyPr/>
                    <a:lstStyle/>
                    <a:p>
                      <a:r>
                        <a:rPr lang="fr-CA" sz="1600" dirty="0"/>
                        <a:t>+ 14</a:t>
                      </a:r>
                      <a:endParaRPr lang="en-CA" sz="1600" dirty="0"/>
                    </a:p>
                  </a:txBody>
                  <a:tcPr marL="36000" marR="36000" marT="0" marB="0"/>
                </a:tc>
                <a:tc>
                  <a:txBody>
                    <a:bodyPr/>
                    <a:lstStyle/>
                    <a:p>
                      <a:r>
                        <a:rPr lang="fr-CA" sz="1600" dirty="0"/>
                        <a:t>+ 9,2</a:t>
                      </a:r>
                      <a:endParaRPr lang="en-CA" sz="1600" dirty="0"/>
                    </a:p>
                  </a:txBody>
                  <a:tcPr marL="36000" marR="36000" marT="0" marB="0"/>
                </a:tc>
                <a:extLst>
                  <a:ext uri="{0D108BD9-81ED-4DB2-BD59-A6C34878D82A}">
                    <a16:rowId xmlns:a16="http://schemas.microsoft.com/office/drawing/2014/main" val="1551141941"/>
                  </a:ext>
                </a:extLst>
              </a:tr>
              <a:tr h="286900">
                <a:tc>
                  <a:txBody>
                    <a:bodyPr/>
                    <a:lstStyle/>
                    <a:p>
                      <a:r>
                        <a:rPr lang="fr-CA" sz="1600" dirty="0"/>
                        <a:t>Marcher</a:t>
                      </a:r>
                      <a:endParaRPr lang="en-CA" sz="1600" dirty="0"/>
                    </a:p>
                  </a:txBody>
                  <a:tcPr marL="36000" marR="36000" marT="0" marB="0"/>
                </a:tc>
                <a:tc>
                  <a:txBody>
                    <a:bodyPr/>
                    <a:lstStyle/>
                    <a:p>
                      <a:r>
                        <a:rPr lang="fr-CA" sz="1600" dirty="0"/>
                        <a:t>+ 12</a:t>
                      </a:r>
                      <a:endParaRPr lang="en-CA" sz="1600" dirty="0"/>
                    </a:p>
                  </a:txBody>
                  <a:tcPr marL="36000" marR="36000" marT="0" marB="0"/>
                </a:tc>
                <a:tc>
                  <a:txBody>
                    <a:bodyPr/>
                    <a:lstStyle/>
                    <a:p>
                      <a:r>
                        <a:rPr lang="fr-CA" sz="1600" dirty="0"/>
                        <a:t>+ 5,5</a:t>
                      </a:r>
                      <a:endParaRPr lang="en-CA" sz="1600" dirty="0"/>
                    </a:p>
                  </a:txBody>
                  <a:tcPr marL="36000" marR="36000" marT="0" marB="0"/>
                </a:tc>
                <a:extLst>
                  <a:ext uri="{0D108BD9-81ED-4DB2-BD59-A6C34878D82A}">
                    <a16:rowId xmlns:a16="http://schemas.microsoft.com/office/drawing/2014/main" val="1061090474"/>
                  </a:ext>
                </a:extLst>
              </a:tr>
              <a:tr h="286900">
                <a:tc>
                  <a:txBody>
                    <a:bodyPr/>
                    <a:lstStyle/>
                    <a:p>
                      <a:r>
                        <a:rPr lang="fr-CA" sz="1600" dirty="0"/>
                        <a:t>S’habiller</a:t>
                      </a:r>
                      <a:endParaRPr lang="en-CA" sz="1600" dirty="0"/>
                    </a:p>
                  </a:txBody>
                  <a:tcPr marL="36000" marR="36000" marT="0" marB="0"/>
                </a:tc>
                <a:tc>
                  <a:txBody>
                    <a:bodyPr/>
                    <a:lstStyle/>
                    <a:p>
                      <a:r>
                        <a:rPr lang="fr-CA" sz="1600" dirty="0"/>
                        <a:t>+ 11,5</a:t>
                      </a:r>
                      <a:endParaRPr lang="en-CA" sz="1600" dirty="0"/>
                    </a:p>
                  </a:txBody>
                  <a:tcPr marL="36000" marR="36000" marT="0" marB="0"/>
                </a:tc>
                <a:tc>
                  <a:txBody>
                    <a:bodyPr/>
                    <a:lstStyle/>
                    <a:p>
                      <a:r>
                        <a:rPr lang="fr-CA" sz="1600" dirty="0"/>
                        <a:t>+ 9,7</a:t>
                      </a:r>
                      <a:endParaRPr lang="en-CA" sz="1600" dirty="0"/>
                    </a:p>
                  </a:txBody>
                  <a:tcPr marL="36000" marR="36000" marT="0" marB="0"/>
                </a:tc>
                <a:extLst>
                  <a:ext uri="{0D108BD9-81ED-4DB2-BD59-A6C34878D82A}">
                    <a16:rowId xmlns:a16="http://schemas.microsoft.com/office/drawing/2014/main" val="3068489956"/>
                  </a:ext>
                </a:extLst>
              </a:tr>
              <a:tr h="286900">
                <a:tc>
                  <a:txBody>
                    <a:bodyPr/>
                    <a:lstStyle/>
                    <a:p>
                      <a:r>
                        <a:rPr lang="fr-CA" sz="1600" dirty="0"/>
                        <a:t>Effectuer des tâches ménagères</a:t>
                      </a:r>
                      <a:endParaRPr lang="en-CA" sz="1600" dirty="0"/>
                    </a:p>
                  </a:txBody>
                  <a:tcPr marL="36000" marR="36000" marT="0" marB="0"/>
                </a:tc>
                <a:tc>
                  <a:txBody>
                    <a:bodyPr/>
                    <a:lstStyle/>
                    <a:p>
                      <a:r>
                        <a:rPr lang="fr-CA" sz="1600" dirty="0"/>
                        <a:t>+ 10,7</a:t>
                      </a:r>
                      <a:endParaRPr lang="en-CA" sz="1600" dirty="0"/>
                    </a:p>
                  </a:txBody>
                  <a:tcPr marL="36000" marR="36000" marT="0" marB="0"/>
                </a:tc>
                <a:tc>
                  <a:txBody>
                    <a:bodyPr/>
                    <a:lstStyle/>
                    <a:p>
                      <a:r>
                        <a:rPr lang="fr-CA" sz="1600" dirty="0"/>
                        <a:t>+ 6,7</a:t>
                      </a:r>
                      <a:endParaRPr lang="en-CA" sz="1600" dirty="0"/>
                    </a:p>
                  </a:txBody>
                  <a:tcPr marL="36000" marR="36000" marT="0" marB="0"/>
                </a:tc>
                <a:extLst>
                  <a:ext uri="{0D108BD9-81ED-4DB2-BD59-A6C34878D82A}">
                    <a16:rowId xmlns:a16="http://schemas.microsoft.com/office/drawing/2014/main" val="1146814985"/>
                  </a:ext>
                </a:extLst>
              </a:tr>
              <a:tr h="286900">
                <a:tc>
                  <a:txBody>
                    <a:bodyPr/>
                    <a:lstStyle/>
                    <a:p>
                      <a:r>
                        <a:rPr lang="fr-CA" sz="1600" b="1" dirty="0">
                          <a:solidFill>
                            <a:srgbClr val="EE2E24"/>
                          </a:solidFill>
                        </a:rPr>
                        <a:t>Parler au téléphone</a:t>
                      </a:r>
                      <a:endParaRPr lang="en-CA" sz="1600" b="1" dirty="0">
                        <a:solidFill>
                          <a:srgbClr val="EE2E24"/>
                        </a:solidFill>
                      </a:endParaRPr>
                    </a:p>
                  </a:txBody>
                  <a:tcPr marL="36000" marR="36000" marT="0" marB="0"/>
                </a:tc>
                <a:tc>
                  <a:txBody>
                    <a:bodyPr/>
                    <a:lstStyle/>
                    <a:p>
                      <a:r>
                        <a:rPr lang="fr-CA" sz="1600" b="1" dirty="0">
                          <a:solidFill>
                            <a:srgbClr val="EE2E24"/>
                          </a:solidFill>
                        </a:rPr>
                        <a:t>+ 9,5</a:t>
                      </a:r>
                      <a:endParaRPr lang="en-CA" sz="1600" b="1" dirty="0">
                        <a:solidFill>
                          <a:srgbClr val="EE2E24"/>
                        </a:solidFill>
                      </a:endParaRPr>
                    </a:p>
                  </a:txBody>
                  <a:tcPr marL="36000" marR="36000" marT="0" marB="0"/>
                </a:tc>
                <a:tc>
                  <a:txBody>
                    <a:bodyPr/>
                    <a:lstStyle/>
                    <a:p>
                      <a:r>
                        <a:rPr lang="fr-CA" sz="1600" b="1" dirty="0">
                          <a:solidFill>
                            <a:srgbClr val="EE2E24"/>
                          </a:solidFill>
                        </a:rPr>
                        <a:t>+ 7,2</a:t>
                      </a:r>
                      <a:endParaRPr lang="en-CA" sz="1600" b="1" dirty="0">
                        <a:solidFill>
                          <a:srgbClr val="EE2E24"/>
                        </a:solidFill>
                      </a:endParaRPr>
                    </a:p>
                  </a:txBody>
                  <a:tcPr marL="36000" marR="36000" marT="0" marB="0"/>
                </a:tc>
                <a:extLst>
                  <a:ext uri="{0D108BD9-81ED-4DB2-BD59-A6C34878D82A}">
                    <a16:rowId xmlns:a16="http://schemas.microsoft.com/office/drawing/2014/main" val="2384314622"/>
                  </a:ext>
                </a:extLst>
              </a:tr>
              <a:tr h="286900">
                <a:tc>
                  <a:txBody>
                    <a:bodyPr/>
                    <a:lstStyle/>
                    <a:p>
                      <a:r>
                        <a:rPr lang="fr-CA" sz="1600" dirty="0"/>
                        <a:t>Manger</a:t>
                      </a:r>
                      <a:endParaRPr lang="en-CA" sz="1600" dirty="0"/>
                    </a:p>
                  </a:txBody>
                  <a:tcPr marL="36000" marR="36000" marT="0" marB="0"/>
                </a:tc>
                <a:tc>
                  <a:txBody>
                    <a:bodyPr/>
                    <a:lstStyle/>
                    <a:p>
                      <a:r>
                        <a:rPr lang="fr-CA" sz="1600" dirty="0"/>
                        <a:t>+ 8,8</a:t>
                      </a:r>
                      <a:endParaRPr lang="en-CA" sz="1600" dirty="0"/>
                    </a:p>
                  </a:txBody>
                  <a:tcPr marL="36000" marR="36000" marT="0" marB="0"/>
                </a:tc>
                <a:tc>
                  <a:txBody>
                    <a:bodyPr/>
                    <a:lstStyle/>
                    <a:p>
                      <a:r>
                        <a:rPr lang="fr-CA" sz="1600" dirty="0"/>
                        <a:t>+ 9,6</a:t>
                      </a:r>
                      <a:endParaRPr lang="en-CA" sz="1600" dirty="0"/>
                    </a:p>
                  </a:txBody>
                  <a:tcPr marL="36000" marR="36000" marT="0" marB="0"/>
                </a:tc>
                <a:extLst>
                  <a:ext uri="{0D108BD9-81ED-4DB2-BD59-A6C34878D82A}">
                    <a16:rowId xmlns:a16="http://schemas.microsoft.com/office/drawing/2014/main" val="2611599783"/>
                  </a:ext>
                </a:extLst>
              </a:tr>
              <a:tr h="286900">
                <a:tc>
                  <a:txBody>
                    <a:bodyPr/>
                    <a:lstStyle/>
                    <a:p>
                      <a:r>
                        <a:rPr lang="fr-CA" sz="1600" dirty="0"/>
                        <a:t>Parler</a:t>
                      </a:r>
                      <a:endParaRPr lang="en-CA" sz="1600" dirty="0"/>
                    </a:p>
                  </a:txBody>
                  <a:tcPr marL="36000" marR="36000" marT="0" marB="0"/>
                </a:tc>
                <a:tc>
                  <a:txBody>
                    <a:bodyPr/>
                    <a:lstStyle/>
                    <a:p>
                      <a:r>
                        <a:rPr lang="fr-CA" sz="1600" dirty="0"/>
                        <a:t>+ 6,7</a:t>
                      </a:r>
                      <a:endParaRPr lang="en-CA" sz="1600" dirty="0"/>
                    </a:p>
                  </a:txBody>
                  <a:tcPr marL="36000" marR="36000" marT="0" marB="0"/>
                </a:tc>
                <a:tc>
                  <a:txBody>
                    <a:bodyPr/>
                    <a:lstStyle/>
                    <a:p>
                      <a:r>
                        <a:rPr lang="fr-CA" sz="1600" dirty="0"/>
                        <a:t>+ 6,7</a:t>
                      </a:r>
                      <a:endParaRPr lang="en-CA" sz="1600" dirty="0"/>
                    </a:p>
                  </a:txBody>
                  <a:tcPr marL="36000" marR="36000" marT="0" marB="0"/>
                </a:tc>
                <a:extLst>
                  <a:ext uri="{0D108BD9-81ED-4DB2-BD59-A6C34878D82A}">
                    <a16:rowId xmlns:a16="http://schemas.microsoft.com/office/drawing/2014/main" val="3052637149"/>
                  </a:ext>
                </a:extLst>
              </a:tr>
              <a:tr h="286900">
                <a:tc>
                  <a:txBody>
                    <a:bodyPr/>
                    <a:lstStyle/>
                    <a:p>
                      <a:r>
                        <a:rPr lang="fr-CA" sz="1600" dirty="0"/>
                        <a:t>Travailler dans un bureau</a:t>
                      </a:r>
                      <a:endParaRPr lang="en-CA" sz="1600" dirty="0"/>
                    </a:p>
                  </a:txBody>
                  <a:tcPr marL="36000" marR="36000" marT="0" marB="0"/>
                </a:tc>
                <a:tc>
                  <a:txBody>
                    <a:bodyPr/>
                    <a:lstStyle/>
                    <a:p>
                      <a:r>
                        <a:rPr lang="fr-CA" sz="1600" dirty="0"/>
                        <a:t>+ 5,9</a:t>
                      </a:r>
                      <a:endParaRPr lang="en-CA" sz="1600" dirty="0"/>
                    </a:p>
                  </a:txBody>
                  <a:tcPr marL="36000" marR="36000" marT="0" marB="0"/>
                </a:tc>
                <a:tc>
                  <a:txBody>
                    <a:bodyPr/>
                    <a:lstStyle/>
                    <a:p>
                      <a:r>
                        <a:rPr lang="fr-CA" sz="1600" dirty="0"/>
                        <a:t>+ 5,3</a:t>
                      </a:r>
                      <a:endParaRPr lang="en-CA" sz="1600" dirty="0"/>
                    </a:p>
                  </a:txBody>
                  <a:tcPr marL="36000" marR="36000" marT="0" marB="0"/>
                </a:tc>
                <a:extLst>
                  <a:ext uri="{0D108BD9-81ED-4DB2-BD59-A6C34878D82A}">
                    <a16:rowId xmlns:a16="http://schemas.microsoft.com/office/drawing/2014/main" val="3154876098"/>
                  </a:ext>
                </a:extLst>
              </a:tr>
              <a:tr h="286900">
                <a:tc>
                  <a:txBody>
                    <a:bodyPr/>
                    <a:lstStyle/>
                    <a:p>
                      <a:r>
                        <a:rPr lang="fr-CA" sz="1600" dirty="0"/>
                        <a:t>Lire</a:t>
                      </a:r>
                      <a:endParaRPr lang="en-CA" sz="1600" dirty="0"/>
                    </a:p>
                  </a:txBody>
                  <a:tcPr marL="36000" marR="36000" marT="0" marB="0"/>
                </a:tc>
                <a:tc>
                  <a:txBody>
                    <a:bodyPr/>
                    <a:lstStyle/>
                    <a:p>
                      <a:r>
                        <a:rPr lang="fr-CA" sz="1600" dirty="0"/>
                        <a:t>+ 1,9</a:t>
                      </a:r>
                      <a:endParaRPr lang="en-CA" sz="1600" dirty="0"/>
                    </a:p>
                  </a:txBody>
                  <a:tcPr marL="36000" marR="36000" marT="0" marB="0"/>
                </a:tc>
                <a:tc>
                  <a:txBody>
                    <a:bodyPr/>
                    <a:lstStyle/>
                    <a:p>
                      <a:r>
                        <a:rPr lang="fr-CA" sz="1600" dirty="0"/>
                        <a:t>+ 2,2</a:t>
                      </a:r>
                      <a:endParaRPr lang="en-CA" sz="1600" dirty="0"/>
                    </a:p>
                  </a:txBody>
                  <a:tcPr marL="36000" marR="36000" marT="0" marB="0"/>
                </a:tc>
                <a:extLst>
                  <a:ext uri="{0D108BD9-81ED-4DB2-BD59-A6C34878D82A}">
                    <a16:rowId xmlns:a16="http://schemas.microsoft.com/office/drawing/2014/main" val="739248090"/>
                  </a:ext>
                </a:extLst>
              </a:tr>
              <a:tr h="286900">
                <a:tc>
                  <a:txBody>
                    <a:bodyPr/>
                    <a:lstStyle/>
                    <a:p>
                      <a:r>
                        <a:rPr lang="fr-CA" sz="1600" dirty="0"/>
                        <a:t>Exploiter une entreprise (chez soi)</a:t>
                      </a:r>
                      <a:endParaRPr lang="en-CA" sz="1600" dirty="0"/>
                    </a:p>
                  </a:txBody>
                  <a:tcPr marL="36000" marR="36000" marT="0" marB="0"/>
                </a:tc>
                <a:tc>
                  <a:txBody>
                    <a:bodyPr/>
                    <a:lstStyle/>
                    <a:p>
                      <a:r>
                        <a:rPr lang="fr-CA" sz="1600" dirty="0"/>
                        <a:t>+ 1,6</a:t>
                      </a:r>
                      <a:endParaRPr lang="en-CA" sz="1600" dirty="0"/>
                    </a:p>
                  </a:txBody>
                  <a:tcPr marL="36000" marR="36000" marT="0" marB="0"/>
                </a:tc>
                <a:tc>
                  <a:txBody>
                    <a:bodyPr/>
                    <a:lstStyle/>
                    <a:p>
                      <a:r>
                        <a:rPr lang="fr-CA" sz="1600" dirty="0"/>
                        <a:t>+ 3,2</a:t>
                      </a:r>
                      <a:endParaRPr lang="en-CA" sz="1600" dirty="0"/>
                    </a:p>
                  </a:txBody>
                  <a:tcPr marL="36000" marR="36000" marT="0" marB="0"/>
                </a:tc>
                <a:extLst>
                  <a:ext uri="{0D108BD9-81ED-4DB2-BD59-A6C34878D82A}">
                    <a16:rowId xmlns:a16="http://schemas.microsoft.com/office/drawing/2014/main" val="432345069"/>
                  </a:ext>
                </a:extLst>
              </a:tr>
              <a:tr h="286900">
                <a:tc>
                  <a:txBody>
                    <a:bodyPr/>
                    <a:lstStyle/>
                    <a:p>
                      <a:r>
                        <a:rPr lang="fr-CA" sz="1600" dirty="0"/>
                        <a:t>Regarder la télévision</a:t>
                      </a:r>
                      <a:endParaRPr lang="en-CA" sz="1600" dirty="0"/>
                    </a:p>
                  </a:txBody>
                  <a:tcPr marL="36000" marR="36000" marT="0" marB="0"/>
                </a:tc>
                <a:tc>
                  <a:txBody>
                    <a:bodyPr/>
                    <a:lstStyle/>
                    <a:p>
                      <a:r>
                        <a:rPr lang="fr-CA" sz="1600" dirty="0"/>
                        <a:t>+ 0,3</a:t>
                      </a:r>
                      <a:endParaRPr lang="en-CA" sz="1600" dirty="0"/>
                    </a:p>
                  </a:txBody>
                  <a:tcPr marL="36000" marR="36000" marT="0" marB="0"/>
                </a:tc>
                <a:tc>
                  <a:txBody>
                    <a:bodyPr/>
                    <a:lstStyle/>
                    <a:p>
                      <a:r>
                        <a:rPr lang="fr-CA" sz="1600" dirty="0"/>
                        <a:t>+ 1,1</a:t>
                      </a:r>
                      <a:endParaRPr lang="en-CA" sz="1600" dirty="0"/>
                    </a:p>
                  </a:txBody>
                  <a:tcPr marL="36000" marR="36000" marT="0" marB="0"/>
                </a:tc>
                <a:extLst>
                  <a:ext uri="{0D108BD9-81ED-4DB2-BD59-A6C34878D82A}">
                    <a16:rowId xmlns:a16="http://schemas.microsoft.com/office/drawing/2014/main" val="162519231"/>
                  </a:ext>
                </a:extLst>
              </a:tr>
              <a:tr h="286900">
                <a:tc>
                  <a:txBody>
                    <a:bodyPr/>
                    <a:lstStyle/>
                    <a:p>
                      <a:r>
                        <a:rPr lang="fr-CA" sz="1600" dirty="0"/>
                        <a:t>Se détendre</a:t>
                      </a:r>
                      <a:endParaRPr lang="en-CA" sz="1600" dirty="0"/>
                    </a:p>
                  </a:txBody>
                  <a:tcPr marL="36000" marR="36000" marT="0" marB="0"/>
                </a:tc>
                <a:tc>
                  <a:txBody>
                    <a:bodyPr/>
                    <a:lstStyle/>
                    <a:p>
                      <a:r>
                        <a:rPr lang="fr-CA" sz="1600" dirty="0"/>
                        <a:t>0</a:t>
                      </a:r>
                      <a:endParaRPr lang="en-CA" sz="1600" dirty="0"/>
                    </a:p>
                  </a:txBody>
                  <a:tcPr marL="36000" marR="36000" marT="0" marB="0"/>
                </a:tc>
                <a:tc>
                  <a:txBody>
                    <a:bodyPr/>
                    <a:lstStyle/>
                    <a:p>
                      <a:r>
                        <a:rPr lang="fr-CA" sz="1600" dirty="0"/>
                        <a:t>0</a:t>
                      </a:r>
                      <a:endParaRPr lang="en-CA" sz="1600" dirty="0"/>
                    </a:p>
                  </a:txBody>
                  <a:tcPr marL="36000" marR="36000" marT="0" marB="0"/>
                </a:tc>
                <a:extLst>
                  <a:ext uri="{0D108BD9-81ED-4DB2-BD59-A6C34878D82A}">
                    <a16:rowId xmlns:a16="http://schemas.microsoft.com/office/drawing/2014/main" val="235309152"/>
                  </a:ext>
                </a:extLst>
              </a:tr>
              <a:tr h="286900">
                <a:tc>
                  <a:txBody>
                    <a:bodyPr/>
                    <a:lstStyle/>
                    <a:p>
                      <a:r>
                        <a:rPr lang="fr-CA" sz="1600" dirty="0"/>
                        <a:t>Dormir</a:t>
                      </a:r>
                      <a:endParaRPr lang="en-CA" sz="1600" dirty="0"/>
                    </a:p>
                  </a:txBody>
                  <a:tcPr marL="36000" marR="36000" marT="0" marB="0"/>
                </a:tc>
                <a:tc>
                  <a:txBody>
                    <a:bodyPr/>
                    <a:lstStyle/>
                    <a:p>
                      <a:r>
                        <a:rPr lang="fr-CA" sz="1600" dirty="0"/>
                        <a:t>- 10</a:t>
                      </a:r>
                      <a:endParaRPr lang="en-CA" sz="1600" dirty="0"/>
                    </a:p>
                  </a:txBody>
                  <a:tcPr marL="36000" marR="36000" marT="0" marB="0"/>
                </a:tc>
                <a:tc>
                  <a:txBody>
                    <a:bodyPr/>
                    <a:lstStyle/>
                    <a:p>
                      <a:r>
                        <a:rPr lang="fr-CA" sz="1600" dirty="0"/>
                        <a:t>- 7,6</a:t>
                      </a:r>
                      <a:endParaRPr lang="en-CA" sz="1600" dirty="0"/>
                    </a:p>
                  </a:txBody>
                  <a:tcPr marL="36000" marR="36000" marT="0" marB="0"/>
                </a:tc>
                <a:extLst>
                  <a:ext uri="{0D108BD9-81ED-4DB2-BD59-A6C34878D82A}">
                    <a16:rowId xmlns:a16="http://schemas.microsoft.com/office/drawing/2014/main" val="1012332295"/>
                  </a:ext>
                </a:extLst>
              </a:tr>
            </a:tbl>
          </a:graphicData>
        </a:graphic>
      </p:graphicFrame>
    </p:spTree>
    <p:extLst>
      <p:ext uri="{BB962C8B-B14F-4D97-AF65-F5344CB8AC3E}">
        <p14:creationId xmlns:p14="http://schemas.microsoft.com/office/powerpoint/2010/main" val="28474143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Image 6" descr="EXP-5.6.2d.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1900" y="1844824"/>
            <a:ext cx="4140200" cy="232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re 3">
            <a:extLst>
              <a:ext uri="{FF2B5EF4-FFF2-40B4-BE49-F238E27FC236}">
                <a16:creationId xmlns:a16="http://schemas.microsoft.com/office/drawing/2014/main" id="{F4B13671-0D7C-49FC-8D20-FF56721A7C7B}"/>
              </a:ext>
            </a:extLst>
          </p:cNvPr>
          <p:cNvSpPr>
            <a:spLocks noGrp="1"/>
          </p:cNvSpPr>
          <p:nvPr>
            <p:ph type="title"/>
          </p:nvPr>
        </p:nvSpPr>
        <p:spPr>
          <a:xfrm>
            <a:off x="457200" y="476672"/>
            <a:ext cx="8229600" cy="1143000"/>
          </a:xfrm>
        </p:spPr>
        <p:txBody>
          <a:bodyPr>
            <a:normAutofit fontScale="90000"/>
          </a:bodyPr>
          <a:lstStyle/>
          <a:p>
            <a:pPr algn="ctr"/>
            <a:r>
              <a:rPr lang="fr-FR" dirty="0"/>
              <a:t>Mesure de la pression artérielle </a:t>
            </a:r>
            <a:br>
              <a:rPr lang="fr-FR" dirty="0"/>
            </a:br>
            <a:r>
              <a:rPr lang="fr-FR" dirty="0"/>
              <a:t>à la pharmacie</a:t>
            </a:r>
            <a:endParaRPr lang="en-CA" dirty="0"/>
          </a:p>
        </p:txBody>
      </p:sp>
      <p:sp>
        <p:nvSpPr>
          <p:cNvPr id="2" name="Espace réservé du contenu 1">
            <a:extLst>
              <a:ext uri="{FF2B5EF4-FFF2-40B4-BE49-F238E27FC236}">
                <a16:creationId xmlns:a16="http://schemas.microsoft.com/office/drawing/2014/main" id="{1B7A84AE-208D-41C8-854D-01D94ACA1529}"/>
              </a:ext>
            </a:extLst>
          </p:cNvPr>
          <p:cNvSpPr>
            <a:spLocks noGrp="1"/>
          </p:cNvSpPr>
          <p:nvPr>
            <p:ph sz="half" idx="1"/>
          </p:nvPr>
        </p:nvSpPr>
        <p:spPr>
          <a:xfrm>
            <a:off x="457200" y="4397251"/>
            <a:ext cx="4038600" cy="2202868"/>
          </a:xfrm>
        </p:spPr>
        <p:txBody>
          <a:bodyPr>
            <a:normAutofit fontScale="92500" lnSpcReduction="10000"/>
          </a:bodyPr>
          <a:lstStyle/>
          <a:p>
            <a:pPr marL="0" indent="0">
              <a:buNone/>
            </a:pPr>
            <a:r>
              <a:rPr lang="fr-FR" b="1" dirty="0"/>
              <a:t>Avantages :</a:t>
            </a:r>
          </a:p>
          <a:p>
            <a:r>
              <a:rPr lang="fr-FR" dirty="0"/>
              <a:t>obtention de valeurs</a:t>
            </a:r>
          </a:p>
          <a:p>
            <a:r>
              <a:rPr lang="fr-FR" dirty="0"/>
              <a:t>permet l’estimation </a:t>
            </a:r>
            <a:br>
              <a:rPr lang="fr-FR" dirty="0"/>
            </a:br>
            <a:r>
              <a:rPr lang="fr-FR" dirty="0"/>
              <a:t>d’une problématique</a:t>
            </a:r>
          </a:p>
          <a:p>
            <a:endParaRPr lang="fr-FR" dirty="0"/>
          </a:p>
          <a:p>
            <a:endParaRPr lang="fr-FR" dirty="0"/>
          </a:p>
          <a:p>
            <a:endParaRPr lang="en-CA" dirty="0"/>
          </a:p>
        </p:txBody>
      </p:sp>
      <p:sp>
        <p:nvSpPr>
          <p:cNvPr id="3" name="Espace réservé du contenu 2">
            <a:extLst>
              <a:ext uri="{FF2B5EF4-FFF2-40B4-BE49-F238E27FC236}">
                <a16:creationId xmlns:a16="http://schemas.microsoft.com/office/drawing/2014/main" id="{A9182474-B397-4314-9641-0ECD4C39A7B3}"/>
              </a:ext>
            </a:extLst>
          </p:cNvPr>
          <p:cNvSpPr>
            <a:spLocks noGrp="1"/>
          </p:cNvSpPr>
          <p:nvPr>
            <p:ph sz="half" idx="2"/>
          </p:nvPr>
        </p:nvSpPr>
        <p:spPr>
          <a:xfrm>
            <a:off x="4648200" y="4401649"/>
            <a:ext cx="4172272" cy="2181714"/>
          </a:xfrm>
        </p:spPr>
        <p:txBody>
          <a:bodyPr>
            <a:normAutofit fontScale="92500" lnSpcReduction="10000"/>
          </a:bodyPr>
          <a:lstStyle/>
          <a:p>
            <a:pPr marL="0" indent="0">
              <a:buNone/>
            </a:pPr>
            <a:r>
              <a:rPr lang="fr-FR" b="1" dirty="0"/>
              <a:t>Désavantages :</a:t>
            </a:r>
          </a:p>
          <a:p>
            <a:r>
              <a:rPr lang="fr-FR" dirty="0"/>
              <a:t>fiabilité et entretien </a:t>
            </a:r>
            <a:br>
              <a:rPr lang="fr-FR" dirty="0"/>
            </a:br>
            <a:r>
              <a:rPr lang="fr-FR" dirty="0"/>
              <a:t>de l’appareil</a:t>
            </a:r>
          </a:p>
          <a:p>
            <a:r>
              <a:rPr lang="fr-FR" dirty="0"/>
              <a:t>technique utilisée</a:t>
            </a:r>
          </a:p>
          <a:p>
            <a:r>
              <a:rPr lang="fr-FR" dirty="0"/>
              <a:t>localisation de l’appareil</a:t>
            </a:r>
          </a:p>
          <a:p>
            <a:endParaRPr lang="fr-FR" dirty="0"/>
          </a:p>
          <a:p>
            <a:endParaRPr lang="fr-FR" dirty="0"/>
          </a:p>
          <a:p>
            <a:endParaRPr lang="en-CA" dirty="0"/>
          </a:p>
        </p:txBody>
      </p:sp>
    </p:spTree>
    <p:extLst>
      <p:ext uri="{BB962C8B-B14F-4D97-AF65-F5344CB8AC3E}">
        <p14:creationId xmlns:p14="http://schemas.microsoft.com/office/powerpoint/2010/main" val="29515229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E738D7-0338-CF41-91AA-95F039839904}"/>
              </a:ext>
            </a:extLst>
          </p:cNvPr>
          <p:cNvSpPr>
            <a:spLocks noGrp="1"/>
          </p:cNvSpPr>
          <p:nvPr>
            <p:ph type="title"/>
          </p:nvPr>
        </p:nvSpPr>
        <p:spPr>
          <a:xfrm>
            <a:off x="628651" y="365125"/>
            <a:ext cx="4087366" cy="1325563"/>
          </a:xfrm>
        </p:spPr>
        <p:txBody>
          <a:bodyPr vert="horz" lIns="91440" tIns="45720" rIns="91440" bIns="45720" rtlCol="0" anchor="ctr">
            <a:normAutofit fontScale="90000"/>
          </a:bodyPr>
          <a:lstStyle/>
          <a:p>
            <a:pPr>
              <a:lnSpc>
                <a:spcPct val="90000"/>
              </a:lnSpc>
            </a:pPr>
            <a:r>
              <a:rPr lang="en-US" sz="2800" dirty="0" err="1">
                <a:latin typeface="+mj-lt"/>
                <a:cs typeface="+mj-cs"/>
              </a:rPr>
              <a:t>Monitorage</a:t>
            </a:r>
            <a:r>
              <a:rPr lang="en-US" sz="2800" dirty="0">
                <a:latin typeface="+mj-lt"/>
                <a:cs typeface="+mj-cs"/>
              </a:rPr>
              <a:t> </a:t>
            </a:r>
            <a:r>
              <a:rPr lang="en-US" sz="2800" dirty="0" err="1">
                <a:latin typeface="+mj-lt"/>
                <a:cs typeface="+mj-cs"/>
              </a:rPr>
              <a:t>Ambulatoire</a:t>
            </a:r>
            <a:r>
              <a:rPr lang="en-US" sz="2800" dirty="0">
                <a:latin typeface="+mj-lt"/>
                <a:cs typeface="+mj-cs"/>
              </a:rPr>
              <a:t> de la Pression </a:t>
            </a:r>
            <a:r>
              <a:rPr lang="en-US" sz="2800" dirty="0" err="1">
                <a:latin typeface="+mj-lt"/>
                <a:cs typeface="+mj-cs"/>
              </a:rPr>
              <a:t>Artérielle</a:t>
            </a:r>
            <a:r>
              <a:rPr lang="en-US" sz="2800" dirty="0">
                <a:latin typeface="+mj-lt"/>
                <a:cs typeface="+mj-cs"/>
              </a:rPr>
              <a:t> (MAPA)</a:t>
            </a:r>
          </a:p>
        </p:txBody>
      </p:sp>
      <p:sp>
        <p:nvSpPr>
          <p:cNvPr id="7" name="Espace réservé du texte 6">
            <a:extLst>
              <a:ext uri="{FF2B5EF4-FFF2-40B4-BE49-F238E27FC236}">
                <a16:creationId xmlns:a16="http://schemas.microsoft.com/office/drawing/2014/main" id="{360075D5-3A90-4E65-90A5-0F25ECC98D29}"/>
              </a:ext>
            </a:extLst>
          </p:cNvPr>
          <p:cNvSpPr>
            <a:spLocks noGrp="1"/>
          </p:cNvSpPr>
          <p:nvPr>
            <p:ph type="body" sz="half" idx="2"/>
          </p:nvPr>
        </p:nvSpPr>
        <p:spPr>
          <a:xfrm>
            <a:off x="628650" y="1825625"/>
            <a:ext cx="4231381" cy="4351338"/>
          </a:xfrm>
        </p:spPr>
        <p:txBody>
          <a:bodyPr vert="horz" lIns="91440" tIns="45720" rIns="91440" bIns="45720" rtlCol="0">
            <a:normAutofit/>
          </a:bodyPr>
          <a:lstStyle/>
          <a:p>
            <a:pPr marL="342900" indent="-342900">
              <a:lnSpc>
                <a:spcPct val="90000"/>
              </a:lnSpc>
              <a:buFont typeface="Arial" panose="020B0604020202020204" pitchFamily="34" charset="0"/>
              <a:buChar char="•"/>
            </a:pPr>
            <a:r>
              <a:rPr lang="en-US" sz="2400" dirty="0">
                <a:solidFill>
                  <a:schemeClr val="tx1"/>
                </a:solidFill>
              </a:rPr>
              <a:t>Le </a:t>
            </a:r>
            <a:r>
              <a:rPr lang="en-US" sz="2400" dirty="0" err="1">
                <a:solidFill>
                  <a:schemeClr val="tx1"/>
                </a:solidFill>
              </a:rPr>
              <a:t>monitorage</a:t>
            </a:r>
            <a:r>
              <a:rPr lang="en-US" sz="2400" dirty="0">
                <a:solidFill>
                  <a:schemeClr val="tx1"/>
                </a:solidFill>
              </a:rPr>
              <a:t> </a:t>
            </a:r>
            <a:r>
              <a:rPr lang="en-US" sz="2400" dirty="0" err="1">
                <a:solidFill>
                  <a:schemeClr val="tx1"/>
                </a:solidFill>
              </a:rPr>
              <a:t>ambulatoire</a:t>
            </a:r>
            <a:r>
              <a:rPr lang="en-US" sz="2400" dirty="0">
                <a:solidFill>
                  <a:schemeClr val="tx1"/>
                </a:solidFill>
              </a:rPr>
              <a:t> </a:t>
            </a:r>
            <a:r>
              <a:rPr lang="en-US" sz="2400" dirty="0" err="1">
                <a:solidFill>
                  <a:schemeClr val="tx1"/>
                </a:solidFill>
              </a:rPr>
              <a:t>effectue</a:t>
            </a:r>
            <a:r>
              <a:rPr lang="en-US" sz="2400" dirty="0">
                <a:solidFill>
                  <a:schemeClr val="tx1"/>
                </a:solidFill>
              </a:rPr>
              <a:t> </a:t>
            </a:r>
            <a:r>
              <a:rPr lang="en-US" sz="2400" dirty="0" err="1">
                <a:solidFill>
                  <a:schemeClr val="tx1"/>
                </a:solidFill>
              </a:rPr>
              <a:t>une</a:t>
            </a:r>
            <a:r>
              <a:rPr lang="en-US" sz="2400" dirty="0">
                <a:solidFill>
                  <a:schemeClr val="tx1"/>
                </a:solidFill>
              </a:rPr>
              <a:t> surveillance de </a:t>
            </a:r>
            <a:r>
              <a:rPr lang="en-US" sz="2400" dirty="0" err="1">
                <a:solidFill>
                  <a:schemeClr val="tx1"/>
                </a:solidFill>
              </a:rPr>
              <a:t>votre</a:t>
            </a:r>
            <a:r>
              <a:rPr lang="en-US" sz="2400" dirty="0">
                <a:solidFill>
                  <a:schemeClr val="tx1"/>
                </a:solidFill>
              </a:rPr>
              <a:t> pression </a:t>
            </a:r>
            <a:r>
              <a:rPr lang="en-US" sz="2400" dirty="0" err="1">
                <a:solidFill>
                  <a:schemeClr val="tx1"/>
                </a:solidFill>
              </a:rPr>
              <a:t>artérielle</a:t>
            </a:r>
            <a:r>
              <a:rPr lang="en-US" sz="2400" dirty="0">
                <a:solidFill>
                  <a:schemeClr val="tx1"/>
                </a:solidFill>
              </a:rPr>
              <a:t> </a:t>
            </a:r>
            <a:r>
              <a:rPr lang="en-US" sz="2400" dirty="0" err="1">
                <a:solidFill>
                  <a:schemeClr val="tx1"/>
                </a:solidFill>
              </a:rPr>
              <a:t>lors</a:t>
            </a:r>
            <a:r>
              <a:rPr lang="en-US" sz="2400" dirty="0">
                <a:solidFill>
                  <a:schemeClr val="tx1"/>
                </a:solidFill>
              </a:rPr>
              <a:t> </a:t>
            </a:r>
            <a:br>
              <a:rPr lang="en-US" sz="2400" dirty="0">
                <a:solidFill>
                  <a:schemeClr val="tx1"/>
                </a:solidFill>
              </a:rPr>
            </a:br>
            <a:r>
              <a:rPr lang="en-US" sz="2400" dirty="0">
                <a:solidFill>
                  <a:schemeClr val="tx1"/>
                </a:solidFill>
              </a:rPr>
              <a:t>de </a:t>
            </a:r>
            <a:r>
              <a:rPr lang="en-US" sz="2400" dirty="0" err="1">
                <a:solidFill>
                  <a:schemeClr val="tx1"/>
                </a:solidFill>
              </a:rPr>
              <a:t>vos</a:t>
            </a:r>
            <a:r>
              <a:rPr lang="en-US" sz="2400" dirty="0">
                <a:solidFill>
                  <a:schemeClr val="tx1"/>
                </a:solidFill>
              </a:rPr>
              <a:t> </a:t>
            </a:r>
            <a:r>
              <a:rPr lang="en-US" sz="2400" dirty="0" err="1">
                <a:solidFill>
                  <a:schemeClr val="tx1"/>
                </a:solidFill>
              </a:rPr>
              <a:t>activités</a:t>
            </a:r>
            <a:r>
              <a:rPr lang="en-US" sz="2400" dirty="0">
                <a:solidFill>
                  <a:schemeClr val="tx1"/>
                </a:solidFill>
              </a:rPr>
              <a:t> </a:t>
            </a:r>
            <a:r>
              <a:rPr lang="en-US" sz="2400" dirty="0" err="1">
                <a:solidFill>
                  <a:schemeClr val="tx1"/>
                </a:solidFill>
              </a:rPr>
              <a:t>quotidiennes</a:t>
            </a:r>
            <a:r>
              <a:rPr lang="en-US" sz="2400" dirty="0">
                <a:solidFill>
                  <a:schemeClr val="tx1"/>
                </a:solidFill>
              </a:rPr>
              <a:t>. </a:t>
            </a:r>
            <a:br>
              <a:rPr lang="en-US" sz="2400" dirty="0">
                <a:solidFill>
                  <a:schemeClr val="tx1"/>
                </a:solidFill>
              </a:rPr>
            </a:br>
            <a:endParaRPr lang="en-US" sz="2400" dirty="0">
              <a:solidFill>
                <a:schemeClr val="tx1"/>
              </a:solidFill>
            </a:endParaRPr>
          </a:p>
          <a:p>
            <a:pPr marL="342900" indent="-342900">
              <a:lnSpc>
                <a:spcPct val="90000"/>
              </a:lnSpc>
              <a:buFont typeface="Arial" panose="020B0604020202020204" pitchFamily="34" charset="0"/>
              <a:buChar char="•"/>
            </a:pPr>
            <a:r>
              <a:rPr lang="en-US" sz="2400" dirty="0">
                <a:solidFill>
                  <a:schemeClr val="tx1"/>
                </a:solidFill>
              </a:rPr>
              <a:t>Le MAPA </a:t>
            </a:r>
            <a:r>
              <a:rPr lang="en-US" sz="2400" dirty="0" err="1">
                <a:solidFill>
                  <a:schemeClr val="tx1"/>
                </a:solidFill>
              </a:rPr>
              <a:t>permet</a:t>
            </a:r>
            <a:r>
              <a:rPr lang="en-US" sz="2400" dirty="0">
                <a:solidFill>
                  <a:schemeClr val="tx1"/>
                </a:solidFill>
              </a:rPr>
              <a:t> aux </a:t>
            </a:r>
            <a:r>
              <a:rPr lang="en-US" sz="2400" dirty="0" err="1">
                <a:solidFill>
                  <a:schemeClr val="tx1"/>
                </a:solidFill>
              </a:rPr>
              <a:t>professionnels</a:t>
            </a:r>
            <a:r>
              <a:rPr lang="en-US" sz="2400" dirty="0">
                <a:solidFill>
                  <a:schemeClr val="tx1"/>
                </a:solidFill>
              </a:rPr>
              <a:t> de la santé </a:t>
            </a:r>
            <a:br>
              <a:rPr lang="en-US" sz="2400" dirty="0">
                <a:solidFill>
                  <a:schemeClr val="tx1"/>
                </a:solidFill>
              </a:rPr>
            </a:br>
            <a:r>
              <a:rPr lang="en-US" sz="2400" dirty="0">
                <a:solidFill>
                  <a:schemeClr val="tx1"/>
                </a:solidFill>
              </a:rPr>
              <a:t>de prendre </a:t>
            </a:r>
            <a:r>
              <a:rPr lang="en-US" sz="2400" dirty="0" err="1">
                <a:solidFill>
                  <a:schemeClr val="tx1"/>
                </a:solidFill>
              </a:rPr>
              <a:t>connaissance</a:t>
            </a:r>
            <a:r>
              <a:rPr lang="en-US" sz="2400" dirty="0">
                <a:solidFill>
                  <a:schemeClr val="tx1"/>
                </a:solidFill>
              </a:rPr>
              <a:t> </a:t>
            </a:r>
            <a:br>
              <a:rPr lang="en-US" sz="2400" dirty="0">
                <a:solidFill>
                  <a:schemeClr val="tx1"/>
                </a:solidFill>
              </a:rPr>
            </a:br>
            <a:r>
              <a:rPr lang="en-US" sz="2400" dirty="0">
                <a:solidFill>
                  <a:schemeClr val="tx1"/>
                </a:solidFill>
              </a:rPr>
              <a:t>de </a:t>
            </a:r>
            <a:r>
              <a:rPr lang="en-US" sz="2400" dirty="0" err="1">
                <a:solidFill>
                  <a:schemeClr val="tx1"/>
                </a:solidFill>
              </a:rPr>
              <a:t>vos</a:t>
            </a:r>
            <a:r>
              <a:rPr lang="en-US" sz="2400" dirty="0">
                <a:solidFill>
                  <a:schemeClr val="tx1"/>
                </a:solidFill>
              </a:rPr>
              <a:t> </a:t>
            </a:r>
            <a:r>
              <a:rPr lang="en-US" sz="2400" dirty="0" err="1">
                <a:solidFill>
                  <a:schemeClr val="tx1"/>
                </a:solidFill>
              </a:rPr>
              <a:t>valeurs</a:t>
            </a:r>
            <a:r>
              <a:rPr lang="en-US" sz="2400" dirty="0">
                <a:solidFill>
                  <a:schemeClr val="tx1"/>
                </a:solidFill>
              </a:rPr>
              <a:t> de pression </a:t>
            </a:r>
            <a:r>
              <a:rPr lang="en-US" sz="2400" dirty="0" err="1">
                <a:solidFill>
                  <a:schemeClr val="tx1"/>
                </a:solidFill>
              </a:rPr>
              <a:t>artérielle</a:t>
            </a:r>
            <a:r>
              <a:rPr lang="en-US" sz="2400" dirty="0">
                <a:solidFill>
                  <a:schemeClr val="tx1"/>
                </a:solidFill>
              </a:rPr>
              <a:t> à </a:t>
            </a:r>
            <a:r>
              <a:rPr lang="en-US" sz="2400" dirty="0" err="1">
                <a:solidFill>
                  <a:schemeClr val="tx1"/>
                </a:solidFill>
              </a:rPr>
              <a:t>différents</a:t>
            </a:r>
            <a:r>
              <a:rPr lang="en-US" sz="2400" dirty="0">
                <a:solidFill>
                  <a:schemeClr val="tx1"/>
                </a:solidFill>
              </a:rPr>
              <a:t> moments du jour, du </a:t>
            </a:r>
            <a:r>
              <a:rPr lang="en-US" sz="2400" dirty="0" err="1">
                <a:solidFill>
                  <a:schemeClr val="tx1"/>
                </a:solidFill>
              </a:rPr>
              <a:t>soir</a:t>
            </a:r>
            <a:r>
              <a:rPr lang="en-US" sz="2400" dirty="0">
                <a:solidFill>
                  <a:schemeClr val="tx1"/>
                </a:solidFill>
              </a:rPr>
              <a:t> </a:t>
            </a:r>
            <a:br>
              <a:rPr lang="en-US" sz="2400" dirty="0">
                <a:solidFill>
                  <a:schemeClr val="tx1"/>
                </a:solidFill>
              </a:rPr>
            </a:br>
            <a:r>
              <a:rPr lang="en-US" sz="2400" dirty="0">
                <a:solidFill>
                  <a:schemeClr val="tx1"/>
                </a:solidFill>
              </a:rPr>
              <a:t>et de la </a:t>
            </a:r>
            <a:r>
              <a:rPr lang="en-US" sz="2400" dirty="0" err="1">
                <a:solidFill>
                  <a:schemeClr val="tx1"/>
                </a:solidFill>
              </a:rPr>
              <a:t>nuit</a:t>
            </a:r>
            <a:r>
              <a:rPr lang="en-US" sz="2400" dirty="0">
                <a:solidFill>
                  <a:schemeClr val="tx1"/>
                </a:solidFill>
              </a:rPr>
              <a:t>.</a:t>
            </a:r>
          </a:p>
          <a:p>
            <a:pPr indent="-228600">
              <a:lnSpc>
                <a:spcPct val="90000"/>
              </a:lnSpc>
              <a:buFont typeface="Arial" panose="020B0604020202020204" pitchFamily="34" charset="0"/>
              <a:buChar char="•"/>
            </a:pPr>
            <a:endParaRPr lang="en-US" sz="2400" dirty="0">
              <a:solidFill>
                <a:schemeClr val="tx1"/>
              </a:solidFill>
            </a:endParaRPr>
          </a:p>
        </p:txBody>
      </p:sp>
      <p:pic>
        <p:nvPicPr>
          <p:cNvPr id="9" name="Espace réservé du contenu 8" descr="Une image contenant personne, photo&#10;&#10;Description générée automatiquement">
            <a:extLst>
              <a:ext uri="{FF2B5EF4-FFF2-40B4-BE49-F238E27FC236}">
                <a16:creationId xmlns:a16="http://schemas.microsoft.com/office/drawing/2014/main" id="{D46CCA60-1751-4D19-B30D-A671A4E7656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400" r="861"/>
          <a:stretch/>
        </p:blipFill>
        <p:spPr>
          <a:xfrm>
            <a:off x="5364088" y="769693"/>
            <a:ext cx="2880320" cy="54072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31260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3F12F27E-94C7-304E-8339-94D0D01A8CA7}"/>
              </a:ext>
            </a:extLst>
          </p:cNvPr>
          <p:cNvSpPr>
            <a:spLocks noGrp="1" noChangeArrowheads="1"/>
          </p:cNvSpPr>
          <p:nvPr>
            <p:ph type="title"/>
          </p:nvPr>
        </p:nvSpPr>
        <p:spPr>
          <a:xfrm>
            <a:off x="457200" y="495566"/>
            <a:ext cx="8229600" cy="1143000"/>
          </a:xfrm>
        </p:spPr>
        <p:txBody>
          <a:bodyPr>
            <a:noAutofit/>
          </a:bodyPr>
          <a:lstStyle/>
          <a:p>
            <a:pPr algn="ctr"/>
            <a:r>
              <a:rPr lang="en-US" altLang="fr-FR" sz="3200" dirty="0" err="1"/>
              <a:t>EffetS</a:t>
            </a:r>
            <a:r>
              <a:rPr lang="en-US" altLang="fr-FR" sz="3200" dirty="0"/>
              <a:t> des modifications des habitudes de vie </a:t>
            </a:r>
            <a:br>
              <a:rPr lang="en-US" altLang="fr-FR" sz="3200" dirty="0"/>
            </a:br>
            <a:r>
              <a:rPr lang="en-US" altLang="fr-FR" sz="3200" dirty="0"/>
              <a:t>sur la pression </a:t>
            </a:r>
            <a:r>
              <a:rPr lang="en-US" altLang="fr-FR" sz="3200" dirty="0" err="1"/>
              <a:t>artérielle</a:t>
            </a:r>
            <a:r>
              <a:rPr lang="en-US" altLang="fr-FR" sz="3200" dirty="0"/>
              <a:t> des </a:t>
            </a:r>
            <a:r>
              <a:rPr lang="en-US" altLang="fr-FR" sz="3200" dirty="0" err="1"/>
              <a:t>hypertendus</a:t>
            </a:r>
            <a:endParaRPr lang="en-US" altLang="fr-FR" sz="3200" dirty="0"/>
          </a:p>
        </p:txBody>
      </p:sp>
      <p:graphicFrame>
        <p:nvGraphicFramePr>
          <p:cNvPr id="616451" name="Group 3">
            <a:extLst>
              <a:ext uri="{FF2B5EF4-FFF2-40B4-BE49-F238E27FC236}">
                <a16:creationId xmlns:a16="http://schemas.microsoft.com/office/drawing/2014/main" id="{D9BC3D74-9825-E144-AE4F-E45EA2D28068}"/>
              </a:ext>
            </a:extLst>
          </p:cNvPr>
          <p:cNvGraphicFramePr>
            <a:graphicFrameLocks noGrp="1"/>
          </p:cNvGraphicFramePr>
          <p:nvPr>
            <p:extLst>
              <p:ext uri="{D42A27DB-BD31-4B8C-83A1-F6EECF244321}">
                <p14:modId xmlns:p14="http://schemas.microsoft.com/office/powerpoint/2010/main" val="2965385603"/>
              </p:ext>
            </p:extLst>
          </p:nvPr>
        </p:nvGraphicFramePr>
        <p:xfrm>
          <a:off x="685800" y="1988840"/>
          <a:ext cx="7772400" cy="3371048"/>
        </p:xfrm>
        <a:graphic>
          <a:graphicData uri="http://schemas.openxmlformats.org/drawingml/2006/table">
            <a:tbl>
              <a:tblPr firstRow="1">
                <a:tableStyleId>{6E25E649-3F16-4E02-A733-19D2CDBF48F0}</a:tableStyleId>
              </a:tblPr>
              <a:tblGrid>
                <a:gridCol w="2590800">
                  <a:extLst>
                    <a:ext uri="{9D8B030D-6E8A-4147-A177-3AD203B41FA5}">
                      <a16:colId xmlns:a16="http://schemas.microsoft.com/office/drawing/2014/main" val="876755773"/>
                    </a:ext>
                  </a:extLst>
                </a:gridCol>
                <a:gridCol w="2590800">
                  <a:extLst>
                    <a:ext uri="{9D8B030D-6E8A-4147-A177-3AD203B41FA5}">
                      <a16:colId xmlns:a16="http://schemas.microsoft.com/office/drawing/2014/main" val="3745587995"/>
                    </a:ext>
                  </a:extLst>
                </a:gridCol>
                <a:gridCol w="2590800">
                  <a:extLst>
                    <a:ext uri="{9D8B030D-6E8A-4147-A177-3AD203B41FA5}">
                      <a16:colId xmlns:a16="http://schemas.microsoft.com/office/drawing/2014/main" val="805194254"/>
                    </a:ext>
                  </a:extLst>
                </a:gridCol>
              </a:tblGrid>
              <a:tr h="478235">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l"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a:ln>
                            <a:noFill/>
                          </a:ln>
                          <a:effectLst/>
                          <a:latin typeface="+mn-lt"/>
                        </a:rPr>
                        <a:t>Intervention </a:t>
                      </a:r>
                      <a:endParaRPr kumimoji="0" lang="en-US" altLang="fr-FR" sz="1800" b="1" i="0" u="none" strike="noStrike" cap="none" normalizeH="0" baseline="0">
                        <a:ln>
                          <a:noFill/>
                        </a:ln>
                        <a:solidFill>
                          <a:srgbClr val="00FFFF"/>
                        </a:solidFill>
                        <a:effectLst/>
                        <a:latin typeface="+mn-lt"/>
                        <a:cs typeface="Arial" panose="020B0604020202020204" pitchFamily="34" charset="0"/>
                      </a:endParaRPr>
                    </a:p>
                  </a:txBody>
                  <a:tcPr marL="50800" marR="50800" marT="50800" marB="50800" anchor="ctr"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C98C1"/>
                    </a:solidFill>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b="1" i="0" u="none" strike="noStrike" cap="none" normalizeH="0" baseline="0" dirty="0" err="1">
                          <a:ln>
                            <a:noFill/>
                          </a:ln>
                          <a:solidFill>
                            <a:srgbClr val="00FFFF"/>
                          </a:solidFill>
                          <a:effectLst/>
                          <a:latin typeface="+mn-lt"/>
                          <a:cs typeface="Arial" panose="020B0604020202020204" pitchFamily="34" charset="0"/>
                        </a:rPr>
                        <a:t>Objectifs</a:t>
                      </a:r>
                      <a:endParaRPr kumimoji="0" lang="en-US" altLang="fr-FR" sz="1800" b="1" i="0" u="none" strike="noStrike" cap="none" normalizeH="0" baseline="0" dirty="0">
                        <a:ln>
                          <a:noFill/>
                        </a:ln>
                        <a:solidFill>
                          <a:srgbClr val="00FFFF"/>
                        </a:solidFill>
                        <a:effectLst/>
                        <a:latin typeface="+mn-lt"/>
                        <a:cs typeface="Arial" panose="020B0604020202020204" pitchFamily="34" charset="0"/>
                      </a:endParaRPr>
                    </a:p>
                  </a:txBody>
                  <a:tcPr marL="50800" marR="50800" marT="50800" marB="50800" anchor="ctr"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C98C1"/>
                    </a:solidFill>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700" u="none" strike="noStrike" cap="none" normalizeH="0" baseline="0" dirty="0">
                          <a:ln>
                            <a:noFill/>
                          </a:ln>
                          <a:effectLst/>
                          <a:latin typeface="+mn-lt"/>
                        </a:rPr>
                        <a:t>PA </a:t>
                      </a:r>
                      <a:r>
                        <a:rPr kumimoji="0" lang="en-US" altLang="fr-FR" sz="1700" u="none" strike="noStrike" cap="none" normalizeH="0" baseline="0" dirty="0" err="1">
                          <a:ln>
                            <a:noFill/>
                          </a:ln>
                          <a:effectLst/>
                          <a:latin typeface="+mn-lt"/>
                        </a:rPr>
                        <a:t>systolique</a:t>
                      </a:r>
                      <a:r>
                        <a:rPr kumimoji="0" lang="en-US" altLang="fr-FR" sz="1700" u="none" strike="noStrike" cap="none" normalizeH="0" baseline="0" dirty="0">
                          <a:ln>
                            <a:noFill/>
                          </a:ln>
                          <a:effectLst/>
                          <a:latin typeface="+mn-lt"/>
                        </a:rPr>
                        <a:t>/</a:t>
                      </a:r>
                    </a:p>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700" u="none" strike="noStrike" cap="none" normalizeH="0" baseline="0" dirty="0">
                          <a:ln>
                            <a:noFill/>
                          </a:ln>
                          <a:effectLst/>
                          <a:latin typeface="+mn-lt"/>
                        </a:rPr>
                        <a:t>PA </a:t>
                      </a:r>
                      <a:r>
                        <a:rPr kumimoji="0" lang="en-US" altLang="fr-FR" sz="1700" u="none" strike="noStrike" cap="none" normalizeH="0" baseline="0" dirty="0" err="1">
                          <a:ln>
                            <a:noFill/>
                          </a:ln>
                          <a:effectLst/>
                          <a:latin typeface="+mn-lt"/>
                        </a:rPr>
                        <a:t>diastolique</a:t>
                      </a:r>
                      <a:endParaRPr kumimoji="0" lang="en-US" altLang="fr-FR" sz="1800" b="1" i="0" u="none" strike="noStrike" cap="none" normalizeH="0" baseline="0" dirty="0">
                        <a:ln>
                          <a:noFill/>
                        </a:ln>
                        <a:solidFill>
                          <a:srgbClr val="00FFFF"/>
                        </a:solidFill>
                        <a:effectLst/>
                        <a:latin typeface="+mn-lt"/>
                        <a:cs typeface="Arial" panose="020B0604020202020204" pitchFamily="34" charset="0"/>
                      </a:endParaRPr>
                    </a:p>
                  </a:txBody>
                  <a:tcPr marL="50800" marR="50800" marT="50800" marB="50800" anchor="ctr" horzOverflow="overflow">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C98C1"/>
                    </a:solidFill>
                  </a:tcPr>
                </a:tc>
                <a:extLst>
                  <a:ext uri="{0D108BD9-81ED-4DB2-BD59-A6C34878D82A}">
                    <a16:rowId xmlns:a16="http://schemas.microsoft.com/office/drawing/2014/main" val="3217807620"/>
                  </a:ext>
                </a:extLst>
              </a:tr>
              <a:tr h="550704">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l"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err="1">
                          <a:ln>
                            <a:noFill/>
                          </a:ln>
                          <a:effectLst/>
                          <a:latin typeface="+mn-lt"/>
                        </a:rPr>
                        <a:t>Réduire</a:t>
                      </a:r>
                      <a:r>
                        <a:rPr kumimoji="0" lang="en-US" altLang="fr-FR" sz="1800" u="none" strike="noStrike" cap="none" normalizeH="0" baseline="0" dirty="0">
                          <a:ln>
                            <a:noFill/>
                          </a:ln>
                          <a:effectLst/>
                          <a:latin typeface="+mn-lt"/>
                        </a:rPr>
                        <a:t> les aliments </a:t>
                      </a:r>
                      <a:r>
                        <a:rPr kumimoji="0" lang="en-US" altLang="fr-FR" sz="1800" u="none" strike="noStrike" cap="none" normalizeH="0" baseline="0" dirty="0" err="1">
                          <a:ln>
                            <a:noFill/>
                          </a:ln>
                          <a:effectLst/>
                          <a:latin typeface="+mn-lt"/>
                        </a:rPr>
                        <a:t>salés</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lnT w="6350" cap="flat" cmpd="sng" algn="ctr">
                      <a:solidFill>
                        <a:schemeClr val="tx1"/>
                      </a:solidFill>
                      <a:prstDash val="solid"/>
                      <a:round/>
                      <a:headEnd type="none" w="med" len="med"/>
                      <a:tailEnd type="none" w="med" len="med"/>
                    </a:lnT>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1,8 g </a:t>
                      </a:r>
                      <a:r>
                        <a:rPr kumimoji="0" lang="en-US" altLang="fr-FR" sz="1800" u="none" strike="noStrike" cap="none" normalizeH="0" baseline="0" dirty="0" err="1">
                          <a:ln>
                            <a:noFill/>
                          </a:ln>
                          <a:effectLst/>
                          <a:latin typeface="+mn-lt"/>
                        </a:rPr>
                        <a:t>ou</a:t>
                      </a:r>
                      <a:r>
                        <a:rPr kumimoji="0" lang="en-US" altLang="fr-FR" sz="1800" u="none" strike="noStrike" cap="none" normalizeH="0" baseline="0" dirty="0">
                          <a:ln>
                            <a:noFill/>
                          </a:ln>
                          <a:effectLst/>
                          <a:latin typeface="+mn-lt"/>
                        </a:rPr>
                        <a:t> 78 mmol/jour</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lnT w="6350" cap="flat" cmpd="sng" algn="ctr">
                      <a:solidFill>
                        <a:schemeClr val="tx1"/>
                      </a:solidFill>
                      <a:prstDash val="solid"/>
                      <a:round/>
                      <a:headEnd type="none" w="med" len="med"/>
                      <a:tailEnd type="none" w="med" len="med"/>
                    </a:lnT>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-5 / -2,5</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lnT w="635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22885435"/>
                  </a:ext>
                </a:extLst>
              </a:tr>
              <a:tr h="357996">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l"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err="1">
                          <a:ln>
                            <a:noFill/>
                          </a:ln>
                          <a:effectLst/>
                          <a:latin typeface="+mn-lt"/>
                        </a:rPr>
                        <a:t>Perte</a:t>
                      </a:r>
                      <a:r>
                        <a:rPr kumimoji="0" lang="en-US" altLang="fr-FR" sz="1800" u="none" strike="noStrike" cap="none" normalizeH="0" baseline="0" dirty="0">
                          <a:ln>
                            <a:noFill/>
                          </a:ln>
                          <a:effectLst/>
                          <a:latin typeface="+mn-lt"/>
                        </a:rPr>
                        <a:t> de </a:t>
                      </a:r>
                      <a:r>
                        <a:rPr kumimoji="0" lang="en-US" altLang="fr-FR" sz="1800" u="none" strike="noStrike" cap="none" normalizeH="0" baseline="0" dirty="0" err="1">
                          <a:ln>
                            <a:noFill/>
                          </a:ln>
                          <a:effectLst/>
                          <a:latin typeface="+mn-lt"/>
                        </a:rPr>
                        <a:t>poids</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solidFill>
                      <a:schemeClr val="bg2"/>
                    </a:solidFill>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par kg perdu</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solidFill>
                      <a:schemeClr val="bg2"/>
                    </a:solidFill>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-1,1/ -0,9</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solidFill>
                      <a:schemeClr val="bg2"/>
                    </a:solidFill>
                  </a:tcPr>
                </a:tc>
                <a:extLst>
                  <a:ext uri="{0D108BD9-81ED-4DB2-BD59-A6C34878D82A}">
                    <a16:rowId xmlns:a16="http://schemas.microsoft.com/office/drawing/2014/main" val="3708760220"/>
                  </a:ext>
                </a:extLst>
              </a:tr>
              <a:tr h="550704">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l"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a:ln>
                            <a:noFill/>
                          </a:ln>
                          <a:effectLst/>
                          <a:latin typeface="+mn-lt"/>
                        </a:rPr>
                        <a:t>Consommation d’alcool</a:t>
                      </a:r>
                      <a:endParaRPr kumimoji="0" lang="en-US" altLang="fr-FR" sz="1800" b="0" i="0" u="none" strike="noStrike" cap="none" normalizeH="0" baseline="0">
                        <a:ln>
                          <a:noFill/>
                        </a:ln>
                        <a:solidFill>
                          <a:schemeClr val="tx1"/>
                        </a:solidFill>
                        <a:effectLst/>
                        <a:latin typeface="+mn-lt"/>
                        <a:cs typeface="Arial" panose="020B0604020202020204" pitchFamily="34" charset="0"/>
                      </a:endParaRPr>
                    </a:p>
                  </a:txBody>
                  <a:tcPr marL="50800" marR="50800" marT="50800" marB="50800" anchor="ctr" horzOverflow="overflow"/>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- 3,6 </a:t>
                      </a:r>
                      <a:r>
                        <a:rPr kumimoji="0" lang="en-US" altLang="fr-FR" sz="1800" u="none" strike="noStrike" cap="none" normalizeH="0" baseline="0" dirty="0" err="1">
                          <a:ln>
                            <a:noFill/>
                          </a:ln>
                          <a:effectLst/>
                          <a:latin typeface="+mn-lt"/>
                        </a:rPr>
                        <a:t>consommations</a:t>
                      </a:r>
                      <a:r>
                        <a:rPr kumimoji="0" lang="en-US" altLang="fr-FR" sz="1800" u="none" strike="noStrike" cap="none" normalizeH="0" baseline="0" dirty="0">
                          <a:ln>
                            <a:noFill/>
                          </a:ln>
                          <a:effectLst/>
                          <a:latin typeface="+mn-lt"/>
                        </a:rPr>
                        <a:t>/jour</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-3,9 / -2,4</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tc>
                <a:extLst>
                  <a:ext uri="{0D108BD9-81ED-4DB2-BD59-A6C34878D82A}">
                    <a16:rowId xmlns:a16="http://schemas.microsoft.com/office/drawing/2014/main" val="1005217111"/>
                  </a:ext>
                </a:extLst>
              </a:tr>
              <a:tr h="501436">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l"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err="1">
                          <a:ln>
                            <a:noFill/>
                          </a:ln>
                          <a:effectLst/>
                          <a:latin typeface="+mn-lt"/>
                        </a:rPr>
                        <a:t>Exercice</a:t>
                      </a:r>
                      <a:r>
                        <a:rPr kumimoji="0" lang="en-US" altLang="fr-FR" sz="1800" u="none" strike="noStrike" cap="none" normalizeH="0" baseline="0" dirty="0">
                          <a:ln>
                            <a:noFill/>
                          </a:ln>
                          <a:effectLst/>
                          <a:latin typeface="+mn-lt"/>
                        </a:rPr>
                        <a:t> </a:t>
                      </a:r>
                      <a:r>
                        <a:rPr kumimoji="0" lang="en-US" altLang="fr-FR" sz="1800" u="none" strike="noStrike" cap="none" normalizeH="0" baseline="0" dirty="0" err="1">
                          <a:ln>
                            <a:noFill/>
                          </a:ln>
                          <a:effectLst/>
                          <a:latin typeface="+mn-lt"/>
                        </a:rPr>
                        <a:t>aérobique</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solidFill>
                      <a:schemeClr val="bg2"/>
                    </a:solidFill>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120-150 minutes/</a:t>
                      </a:r>
                      <a:r>
                        <a:rPr kumimoji="0" lang="en-US" altLang="fr-FR" sz="1800" u="none" strike="noStrike" cap="none" normalizeH="0" baseline="0" dirty="0" err="1">
                          <a:ln>
                            <a:noFill/>
                          </a:ln>
                          <a:effectLst/>
                          <a:latin typeface="+mn-lt"/>
                        </a:rPr>
                        <a:t>semaine</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solidFill>
                      <a:schemeClr val="bg2"/>
                    </a:solidFill>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-4,9 / -3,7</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solidFill>
                      <a:schemeClr val="bg2"/>
                    </a:solidFill>
                  </a:tcPr>
                </a:tc>
                <a:extLst>
                  <a:ext uri="{0D108BD9-81ED-4DB2-BD59-A6C34878D82A}">
                    <a16:rowId xmlns:a16="http://schemas.microsoft.com/office/drawing/2014/main" val="2393175306"/>
                  </a:ext>
                </a:extLst>
              </a:tr>
              <a:tr h="819653">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l"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err="1">
                          <a:ln>
                            <a:noFill/>
                          </a:ln>
                          <a:effectLst/>
                          <a:latin typeface="+mn-lt"/>
                        </a:rPr>
                        <a:t>Diète</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lnB w="6350" cap="flat" cmpd="sng" algn="ctr">
                      <a:solidFill>
                        <a:schemeClr val="tx1"/>
                      </a:solidFill>
                      <a:prstDash val="solid"/>
                      <a:round/>
                      <a:headEnd type="none" w="med" len="med"/>
                      <a:tailEnd type="none" w="med" len="med"/>
                    </a:lnB>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Régime DASH</a:t>
                      </a:r>
                    </a:p>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err="1">
                          <a:ln>
                            <a:noFill/>
                          </a:ln>
                          <a:effectLst/>
                          <a:latin typeface="+mn-lt"/>
                        </a:rPr>
                        <a:t>Hypertendus</a:t>
                      </a:r>
                      <a:endParaRPr kumimoji="0" lang="en-US" altLang="fr-FR" sz="1800" u="none" strike="noStrike" cap="none" normalizeH="0" baseline="0" dirty="0">
                        <a:ln>
                          <a:noFill/>
                        </a:ln>
                        <a:effectLst/>
                        <a:latin typeface="+mn-lt"/>
                      </a:endParaRPr>
                    </a:p>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err="1">
                          <a:ln>
                            <a:noFill/>
                          </a:ln>
                          <a:effectLst/>
                          <a:latin typeface="+mn-lt"/>
                        </a:rPr>
                        <a:t>Normotendus</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lnB w="6350" cap="flat" cmpd="sng" algn="ctr">
                      <a:solidFill>
                        <a:schemeClr val="tx1"/>
                      </a:solidFill>
                      <a:prstDash val="solid"/>
                      <a:round/>
                      <a:headEnd type="none" w="med" len="med"/>
                      <a:tailEnd type="none" w="med" len="med"/>
                    </a:lnB>
                  </a:tcPr>
                </a:tc>
                <a:tc>
                  <a:txBody>
                    <a:bodyPr/>
                    <a:lstStyle>
                      <a:lvl1pPr marL="39688">
                        <a:spcBef>
                          <a:spcPct val="20000"/>
                        </a:spcBef>
                        <a:buClr>
                          <a:schemeClr val="folHlink"/>
                        </a:buClr>
                        <a:buSzPct val="90000"/>
                        <a:buFont typeface="Wingdings" pitchFamily="2" charset="2"/>
                        <a:defRPr sz="2400">
                          <a:solidFill>
                            <a:schemeClr val="tx1"/>
                          </a:solidFill>
                          <a:latin typeface="Arial" panose="020B0604020202020204" pitchFamily="34" charset="0"/>
                        </a:defRPr>
                      </a:lvl1pPr>
                      <a:lvl2pPr marL="731838" indent="-285750">
                        <a:spcBef>
                          <a:spcPct val="20000"/>
                        </a:spcBef>
                        <a:buClr>
                          <a:schemeClr val="accent1"/>
                        </a:buClr>
                        <a:buSzPct val="75000"/>
                        <a:buFont typeface="Wingdings" pitchFamily="2" charset="2"/>
                        <a:defRPr sz="2200">
                          <a:solidFill>
                            <a:schemeClr val="tx1"/>
                          </a:solidFill>
                          <a:latin typeface="Arial" panose="020B0604020202020204" pitchFamily="34" charset="0"/>
                        </a:defRPr>
                      </a:lvl2pPr>
                      <a:lvl3pPr marL="1131888" indent="-228600">
                        <a:spcBef>
                          <a:spcPct val="20000"/>
                        </a:spcBef>
                        <a:buClr>
                          <a:schemeClr val="folHlink"/>
                        </a:buClr>
                        <a:buSzPct val="55000"/>
                        <a:buFont typeface="Wingdings" pitchFamily="2" charset="2"/>
                        <a:defRPr sz="2100">
                          <a:solidFill>
                            <a:schemeClr val="tx1"/>
                          </a:solidFill>
                          <a:latin typeface="Arial" panose="020B0604020202020204" pitchFamily="34" charset="0"/>
                        </a:defRPr>
                      </a:lvl3pPr>
                      <a:lvl4pPr marL="1589088" indent="-228600">
                        <a:spcBef>
                          <a:spcPct val="20000"/>
                        </a:spcBef>
                        <a:buClr>
                          <a:schemeClr val="accent1"/>
                        </a:buClr>
                        <a:buFont typeface="Wingdings" pitchFamily="2" charset="2"/>
                        <a:defRPr>
                          <a:solidFill>
                            <a:schemeClr val="tx1"/>
                          </a:solidFill>
                          <a:latin typeface="Arial" panose="020B0604020202020204" pitchFamily="34" charset="0"/>
                        </a:defRPr>
                      </a:lvl4pPr>
                      <a:lvl5pPr marL="2046288" indent="-228600">
                        <a:spcBef>
                          <a:spcPct val="20000"/>
                        </a:spcBef>
                        <a:buClr>
                          <a:schemeClr val="accent1"/>
                        </a:buClr>
                        <a:buFont typeface="Wingdings" pitchFamily="2" charset="2"/>
                        <a:defRPr>
                          <a:solidFill>
                            <a:schemeClr val="tx1"/>
                          </a:solidFill>
                          <a:latin typeface="Arial" panose="020B0604020202020204" pitchFamily="34" charset="0"/>
                        </a:defRPr>
                      </a:lvl5pPr>
                      <a:lvl6pPr marL="25034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6pPr>
                      <a:lvl7pPr marL="29606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7pPr>
                      <a:lvl8pPr marL="34178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8pPr>
                      <a:lvl9pPr marL="3875088" indent="-228600" fontAlgn="base">
                        <a:spcBef>
                          <a:spcPct val="20000"/>
                        </a:spcBef>
                        <a:spcAft>
                          <a:spcPct val="0"/>
                        </a:spcAft>
                        <a:buClr>
                          <a:schemeClr val="accent1"/>
                        </a:buClr>
                        <a:buFont typeface="Wingdings" pitchFamily="2" charset="2"/>
                        <a:defRPr>
                          <a:solidFill>
                            <a:schemeClr val="tx1"/>
                          </a:solidFill>
                          <a:latin typeface="Arial" panose="020B0604020202020204" pitchFamily="34" charset="0"/>
                        </a:defRPr>
                      </a:lvl9pPr>
                    </a:lstStyle>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-11,4 / -5,5</a:t>
                      </a:r>
                    </a:p>
                    <a:p>
                      <a:pPr marL="39688" marR="0" lvl="0" indent="0" algn="ctr" defTabSz="914400" rtl="0" eaLnBrk="1" fontAlgn="base" latinLnBrk="0" hangingPunct="1">
                        <a:lnSpc>
                          <a:spcPct val="90000"/>
                        </a:lnSpc>
                        <a:spcBef>
                          <a:spcPct val="0"/>
                        </a:spcBef>
                        <a:spcAft>
                          <a:spcPct val="0"/>
                        </a:spcAft>
                        <a:buClr>
                          <a:schemeClr val="folHlink"/>
                        </a:buClr>
                        <a:buSzPct val="90000"/>
                        <a:buFont typeface="Wingdings" pitchFamily="2" charset="2"/>
                        <a:buNone/>
                        <a:tabLst/>
                      </a:pPr>
                      <a:r>
                        <a:rPr kumimoji="0" lang="en-US" altLang="fr-FR" sz="1800" u="none" strike="noStrike" cap="none" normalizeH="0" baseline="0" dirty="0">
                          <a:ln>
                            <a:noFill/>
                          </a:ln>
                          <a:effectLst/>
                          <a:latin typeface="+mn-lt"/>
                        </a:rPr>
                        <a:t>-3,6 / -1,8</a:t>
                      </a:r>
                      <a:endParaRPr kumimoji="0" lang="en-US" altLang="fr-FR" sz="1800" b="0" i="0" u="none" strike="noStrike" cap="none" normalizeH="0" baseline="0" dirty="0">
                        <a:ln>
                          <a:noFill/>
                        </a:ln>
                        <a:solidFill>
                          <a:schemeClr val="tx1"/>
                        </a:solidFill>
                        <a:effectLst/>
                        <a:latin typeface="+mn-lt"/>
                        <a:cs typeface="Arial" panose="020B0604020202020204" pitchFamily="34" charset="0"/>
                      </a:endParaRPr>
                    </a:p>
                  </a:txBody>
                  <a:tcPr marL="50800" marR="50800" marT="50800" marB="50800" anchor="ctr" horzOverflow="overflow">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2758785"/>
                  </a:ext>
                </a:extLst>
              </a:tr>
            </a:tbl>
          </a:graphicData>
        </a:graphic>
      </p:graphicFrame>
      <p:sp>
        <p:nvSpPr>
          <p:cNvPr id="21532" name="Rectangle 57">
            <a:extLst>
              <a:ext uri="{FF2B5EF4-FFF2-40B4-BE49-F238E27FC236}">
                <a16:creationId xmlns:a16="http://schemas.microsoft.com/office/drawing/2014/main" id="{3CB5AA39-406D-E147-84DB-9783D8779D04}"/>
              </a:ext>
            </a:extLst>
          </p:cNvPr>
          <p:cNvSpPr>
            <a:spLocks/>
          </p:cNvSpPr>
          <p:nvPr/>
        </p:nvSpPr>
        <p:spPr bwMode="auto">
          <a:xfrm>
            <a:off x="1619672" y="5412635"/>
            <a:ext cx="6070600" cy="415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40639" bIns="0"/>
          <a:lstStyle>
            <a:lvl1pPr marL="396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ts val="550"/>
              </a:spcBef>
            </a:pPr>
            <a:r>
              <a:rPr lang="en-US" altLang="fr-FR" sz="800" i="1" dirty="0">
                <a:latin typeface="Verdana" panose="020B0604030504040204" pitchFamily="34" charset="0"/>
                <a:sym typeface="Verdana" panose="020B0604030504040204" pitchFamily="34" charset="0"/>
              </a:rPr>
              <a:t>Exercise and </a:t>
            </a:r>
            <a:r>
              <a:rPr lang="en-US" altLang="fr-FR" sz="800" i="1" dirty="0" err="1">
                <a:latin typeface="Verdana" panose="020B0604030504040204" pitchFamily="34" charset="0"/>
                <a:sym typeface="Verdana" panose="020B0604030504040204" pitchFamily="34" charset="0"/>
              </a:rPr>
              <a:t>Hypertension</a:t>
            </a:r>
            <a:r>
              <a:rPr lang="en-US" altLang="fr-FR" sz="800" dirty="0" err="1">
                <a:latin typeface="Verdana" panose="020B0604030504040204" pitchFamily="34" charset="0"/>
                <a:sym typeface="Verdana" panose="020B0604030504040204" pitchFamily="34" charset="0"/>
              </a:rPr>
              <a:t>.Medicine</a:t>
            </a:r>
            <a:r>
              <a:rPr lang="en-US" altLang="fr-FR" sz="800" dirty="0">
                <a:latin typeface="Verdana" panose="020B0604030504040204" pitchFamily="34" charset="0"/>
                <a:sym typeface="Verdana" panose="020B0604030504040204" pitchFamily="34" charset="0"/>
              </a:rPr>
              <a:t> &amp; Science in Sports &amp; Exercise. 36(3):533-553, March 2004.</a:t>
            </a:r>
          </a:p>
          <a:p>
            <a:pPr algn="ctr" eaLnBrk="1" hangingPunct="1">
              <a:spcBef>
                <a:spcPts val="550"/>
              </a:spcBef>
            </a:pPr>
            <a:r>
              <a:rPr lang="en-US" altLang="fr-FR" sz="800" dirty="0" err="1">
                <a:latin typeface="Verdana" panose="020B0604030504040204" pitchFamily="34" charset="0"/>
                <a:sym typeface="Verdana" panose="020B0604030504040204" pitchFamily="34" charset="0"/>
              </a:rPr>
              <a:t>Analyse</a:t>
            </a:r>
            <a:r>
              <a:rPr lang="en-US" altLang="fr-FR" sz="800" dirty="0">
                <a:latin typeface="Verdana" panose="020B0604030504040204" pitchFamily="34" charset="0"/>
                <a:sym typeface="Verdana" panose="020B0604030504040204" pitchFamily="34" charset="0"/>
              </a:rPr>
              <a:t> de </a:t>
            </a:r>
            <a:r>
              <a:rPr lang="en-US" altLang="fr-FR" sz="800" dirty="0" err="1">
                <a:latin typeface="Verdana" panose="020B0604030504040204" pitchFamily="34" charset="0"/>
                <a:sym typeface="Verdana" panose="020B0604030504040204" pitchFamily="34" charset="0"/>
              </a:rPr>
              <a:t>synthèse</a:t>
            </a:r>
            <a:r>
              <a:rPr lang="en-US" altLang="fr-FR" sz="800" dirty="0">
                <a:latin typeface="Verdana" panose="020B0604030504040204" pitchFamily="34" charset="0"/>
                <a:sym typeface="Verdana" panose="020B0604030504040204" pitchFamily="34" charset="0"/>
              </a:rPr>
              <a:t> </a:t>
            </a:r>
            <a:r>
              <a:rPr lang="en-US" altLang="fr-FR" sz="800" dirty="0" err="1">
                <a:latin typeface="Verdana" panose="020B0604030504040204" pitchFamily="34" charset="0"/>
                <a:sym typeface="Verdana" panose="020B0604030504040204" pitchFamily="34" charset="0"/>
              </a:rPr>
              <a:t>d’essais</a:t>
            </a:r>
            <a:r>
              <a:rPr lang="en-US" altLang="fr-FR" sz="800" dirty="0">
                <a:latin typeface="Verdana" panose="020B0604030504040204" pitchFamily="34" charset="0"/>
                <a:sym typeface="Verdana" panose="020B0604030504040204" pitchFamily="34" charset="0"/>
              </a:rPr>
              <a:t> à court </a:t>
            </a:r>
            <a:r>
              <a:rPr lang="en-US" altLang="fr-FR" sz="800" dirty="0" err="1">
                <a:latin typeface="Verdana" panose="020B0604030504040204" pitchFamily="34" charset="0"/>
                <a:sym typeface="Verdana" panose="020B0604030504040204" pitchFamily="34" charset="0"/>
              </a:rPr>
              <a:t>terme</a:t>
            </a:r>
            <a:r>
              <a:rPr lang="en-US" altLang="fr-FR" sz="800" dirty="0">
                <a:latin typeface="Verdana" panose="020B0604030504040204" pitchFamily="34" charset="0"/>
                <a:sym typeface="Verdana" panose="020B0604030504040204" pitchFamily="34" charset="0"/>
              </a:rPr>
              <a:t>. Miller ER et al. J Clin Hyper 1999:Nov/Dec:191-8.</a:t>
            </a:r>
          </a:p>
        </p:txBody>
      </p:sp>
    </p:spTree>
    <p:extLst>
      <p:ext uri="{BB962C8B-B14F-4D97-AF65-F5344CB8AC3E}">
        <p14:creationId xmlns:p14="http://schemas.microsoft.com/office/powerpoint/2010/main" val="629688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808ED13-E901-BB42-B851-5CC935ED8637}"/>
              </a:ext>
            </a:extLst>
          </p:cNvPr>
          <p:cNvSpPr>
            <a:spLocks noGrp="1" noChangeArrowheads="1"/>
          </p:cNvSpPr>
          <p:nvPr>
            <p:ph type="title"/>
          </p:nvPr>
        </p:nvSpPr>
        <p:spPr>
          <a:xfrm>
            <a:off x="628650" y="365125"/>
            <a:ext cx="7886700" cy="1325563"/>
          </a:xfrm>
        </p:spPr>
        <p:txBody>
          <a:bodyPr>
            <a:normAutofit/>
          </a:bodyPr>
          <a:lstStyle/>
          <a:p>
            <a:r>
              <a:rPr lang="fr-CA" altLang="fr-FR"/>
              <a:t>Introduction</a:t>
            </a:r>
          </a:p>
        </p:txBody>
      </p:sp>
      <p:graphicFrame>
        <p:nvGraphicFramePr>
          <p:cNvPr id="9221" name="Rectangle 6">
            <a:extLst>
              <a:ext uri="{FF2B5EF4-FFF2-40B4-BE49-F238E27FC236}">
                <a16:creationId xmlns:a16="http://schemas.microsoft.com/office/drawing/2014/main" id="{AFA49787-8E0F-4780-A597-2C8824B17EB9}"/>
              </a:ext>
            </a:extLst>
          </p:cNvPr>
          <p:cNvGraphicFramePr>
            <a:graphicFrameLocks noGrp="1"/>
          </p:cNvGraphicFramePr>
          <p:nvPr>
            <p:ph idx="1"/>
            <p:extLst>
              <p:ext uri="{D42A27DB-BD31-4B8C-83A1-F6EECF244321}">
                <p14:modId xmlns:p14="http://schemas.microsoft.com/office/powerpoint/2010/main" val="471827459"/>
              </p:ext>
            </p:extLst>
          </p:nvPr>
        </p:nvGraphicFramePr>
        <p:xfrm>
          <a:off x="628650" y="1825625"/>
          <a:ext cx="790379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2888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91569B-8FD2-3B4F-A4B8-1BFFD9CB64A1}"/>
              </a:ext>
            </a:extLst>
          </p:cNvPr>
          <p:cNvSpPr>
            <a:spLocks noGrp="1"/>
          </p:cNvSpPr>
          <p:nvPr>
            <p:ph type="title"/>
          </p:nvPr>
        </p:nvSpPr>
        <p:spPr/>
        <p:txBody>
          <a:bodyPr/>
          <a:lstStyle/>
          <a:p>
            <a:r>
              <a:rPr lang="fr-FR" dirty="0"/>
              <a:t>Assiette équilibrée</a:t>
            </a:r>
          </a:p>
        </p:txBody>
      </p:sp>
      <p:pic>
        <p:nvPicPr>
          <p:cNvPr id="4" name="Espace réservé du contenu 3">
            <a:extLst>
              <a:ext uri="{FF2B5EF4-FFF2-40B4-BE49-F238E27FC236}">
                <a16:creationId xmlns:a16="http://schemas.microsoft.com/office/drawing/2014/main" id="{74B0C923-FB6F-7047-8612-94EBC4B170BA}"/>
              </a:ext>
            </a:extLst>
          </p:cNvPr>
          <p:cNvPicPr>
            <a:picLocks noGrp="1" noChangeAspect="1"/>
          </p:cNvPicPr>
          <p:nvPr>
            <p:ph idx="1"/>
          </p:nvPr>
        </p:nvPicPr>
        <p:blipFill>
          <a:blip r:embed="rId2"/>
          <a:stretch>
            <a:fillRect/>
          </a:stretch>
        </p:blipFill>
        <p:spPr>
          <a:xfrm>
            <a:off x="2185190" y="1673943"/>
            <a:ext cx="4585230" cy="4347346"/>
          </a:xfrm>
        </p:spPr>
      </p:pic>
      <p:sp>
        <p:nvSpPr>
          <p:cNvPr id="5" name="ZoneTexte 4">
            <a:extLst>
              <a:ext uri="{FF2B5EF4-FFF2-40B4-BE49-F238E27FC236}">
                <a16:creationId xmlns:a16="http://schemas.microsoft.com/office/drawing/2014/main" id="{92CCCA0B-090E-2945-B395-D630B08F7859}"/>
              </a:ext>
            </a:extLst>
          </p:cNvPr>
          <p:cNvSpPr txBox="1"/>
          <p:nvPr/>
        </p:nvSpPr>
        <p:spPr>
          <a:xfrm>
            <a:off x="5780690" y="6165304"/>
            <a:ext cx="3286221" cy="369332"/>
          </a:xfrm>
          <a:prstGeom prst="rect">
            <a:avLst/>
          </a:prstGeom>
          <a:noFill/>
        </p:spPr>
        <p:txBody>
          <a:bodyPr wrap="none" rtlCol="0">
            <a:spAutoFit/>
          </a:bodyPr>
          <a:lstStyle/>
          <a:p>
            <a:r>
              <a:rPr lang="fr-FR" dirty="0">
                <a:solidFill>
                  <a:srgbClr val="0C98C1"/>
                </a:solidFill>
              </a:rPr>
              <a:t>Guide alimentaire canadien 2019</a:t>
            </a:r>
          </a:p>
        </p:txBody>
      </p:sp>
    </p:spTree>
    <p:extLst>
      <p:ext uri="{BB962C8B-B14F-4D97-AF65-F5344CB8AC3E}">
        <p14:creationId xmlns:p14="http://schemas.microsoft.com/office/powerpoint/2010/main" val="3477667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7D79527D-2465-4A19-8106-7DBE9A6B9081}"/>
              </a:ext>
            </a:extLst>
          </p:cNvPr>
          <p:cNvSpPr>
            <a:spLocks noGrp="1"/>
          </p:cNvSpPr>
          <p:nvPr>
            <p:ph type="title"/>
          </p:nvPr>
        </p:nvSpPr>
        <p:spPr/>
        <p:txBody>
          <a:bodyPr>
            <a:noAutofit/>
          </a:bodyPr>
          <a:lstStyle/>
          <a:p>
            <a:r>
              <a:rPr lang="fr-FR" sz="3600" dirty="0"/>
              <a:t>Le </a:t>
            </a:r>
            <a:r>
              <a:rPr lang="fr-FR" sz="3600" b="1" dirty="0"/>
              <a:t>régime DASH </a:t>
            </a:r>
            <a:r>
              <a:rPr lang="fr-FR" sz="3600" dirty="0"/>
              <a:t>offre un menu riche en :</a:t>
            </a:r>
            <a:endParaRPr lang="en-CA" sz="3600" dirty="0"/>
          </a:p>
        </p:txBody>
      </p:sp>
      <p:sp>
        <p:nvSpPr>
          <p:cNvPr id="198659" name="Rectangle 3"/>
          <p:cNvSpPr>
            <a:spLocks noGrp="1" noChangeArrowheads="1"/>
          </p:cNvSpPr>
          <p:nvPr>
            <p:ph idx="1"/>
          </p:nvPr>
        </p:nvSpPr>
        <p:spPr/>
        <p:txBody>
          <a:bodyPr>
            <a:normAutofit lnSpcReduction="10000"/>
          </a:bodyPr>
          <a:lstStyle/>
          <a:p>
            <a:r>
              <a:rPr lang="fr-CA" dirty="0"/>
              <a:t>antioxydants</a:t>
            </a:r>
          </a:p>
          <a:p>
            <a:r>
              <a:rPr lang="fr-CA" dirty="0"/>
              <a:t>fibres alimentaires</a:t>
            </a:r>
          </a:p>
          <a:p>
            <a:r>
              <a:rPr lang="fr-CA" dirty="0"/>
              <a:t>calcium</a:t>
            </a:r>
          </a:p>
          <a:p>
            <a:r>
              <a:rPr lang="fr-CA" dirty="0"/>
              <a:t>magnésium</a:t>
            </a:r>
          </a:p>
          <a:p>
            <a:r>
              <a:rPr lang="fr-CA" dirty="0"/>
              <a:t>potassium</a:t>
            </a:r>
          </a:p>
          <a:p>
            <a:r>
              <a:rPr lang="fr-CA" dirty="0"/>
              <a:t>plusieurs autres vitamines et minéraux</a:t>
            </a:r>
          </a:p>
          <a:p>
            <a:r>
              <a:rPr lang="fr-CA" dirty="0"/>
              <a:t>faible en gras saturés, en gras </a:t>
            </a:r>
            <a:r>
              <a:rPr lang="fr-CA" dirty="0" err="1"/>
              <a:t>trans</a:t>
            </a:r>
            <a:r>
              <a:rPr lang="fr-CA" dirty="0"/>
              <a:t>, en cholestérol ainsi qu’en sodium</a:t>
            </a:r>
          </a:p>
        </p:txBody>
      </p:sp>
      <p:pic>
        <p:nvPicPr>
          <p:cNvPr id="279556" name="Picture 4" descr="j017807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6596" y="1600206"/>
            <a:ext cx="3715299" cy="247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17180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r>
              <a:rPr lang="fr-CA" dirty="0"/>
              <a:t>Sources alimentaires de sodium</a:t>
            </a:r>
          </a:p>
        </p:txBody>
      </p:sp>
      <p:sp>
        <p:nvSpPr>
          <p:cNvPr id="19459" name="Rectangle 3"/>
          <p:cNvSpPr>
            <a:spLocks noGrp="1" noChangeArrowheads="1"/>
          </p:cNvSpPr>
          <p:nvPr>
            <p:ph idx="1"/>
          </p:nvPr>
        </p:nvSpPr>
        <p:spPr>
          <a:xfrm>
            <a:off x="457200" y="1600206"/>
            <a:ext cx="8229600" cy="4525963"/>
          </a:xfrm>
        </p:spPr>
        <p:txBody>
          <a:bodyPr/>
          <a:lstStyle/>
          <a:p>
            <a:endParaRPr lang="fr-CA" dirty="0"/>
          </a:p>
          <a:p>
            <a:pPr lvl="2"/>
            <a:endParaRPr lang="fr-CA" dirty="0"/>
          </a:p>
          <a:p>
            <a:pPr lvl="1"/>
            <a:endParaRPr lang="fr-CA" dirty="0"/>
          </a:p>
        </p:txBody>
      </p:sp>
      <p:sp>
        <p:nvSpPr>
          <p:cNvPr id="19462" name="Text Box 6"/>
          <p:cNvSpPr txBox="1">
            <a:spLocks noChangeArrowheads="1"/>
          </p:cNvSpPr>
          <p:nvPr/>
        </p:nvSpPr>
        <p:spPr bwMode="auto">
          <a:xfrm>
            <a:off x="3059832" y="6191603"/>
            <a:ext cx="5626968" cy="684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algn="r" fontAlgn="base">
              <a:spcBef>
                <a:spcPct val="50000"/>
              </a:spcBef>
              <a:spcAft>
                <a:spcPct val="0"/>
              </a:spcAft>
              <a:defRPr/>
            </a:pPr>
            <a:r>
              <a:rPr lang="en-CA" sz="1100" i="1" dirty="0">
                <a:solidFill>
                  <a:srgbClr val="777777"/>
                </a:solidFill>
              </a:rPr>
              <a:t>Rapport sur la santé</a:t>
            </a:r>
            <a:r>
              <a:rPr lang="en-CA" sz="1100" dirty="0">
                <a:solidFill>
                  <a:srgbClr val="777777"/>
                </a:solidFill>
              </a:rPr>
              <a:t>, vol 18,n°2, </a:t>
            </a:r>
            <a:r>
              <a:rPr lang="en-CA" sz="1100" dirty="0" err="1">
                <a:solidFill>
                  <a:srgbClr val="777777"/>
                </a:solidFill>
              </a:rPr>
              <a:t>mai</a:t>
            </a:r>
            <a:r>
              <a:rPr lang="en-CA" sz="1100" dirty="0">
                <a:solidFill>
                  <a:srgbClr val="777777"/>
                </a:solidFill>
              </a:rPr>
              <a:t> 2007,</a:t>
            </a:r>
            <a:br>
              <a:rPr lang="en-CA" sz="1100" dirty="0">
                <a:solidFill>
                  <a:srgbClr val="777777"/>
                </a:solidFill>
              </a:rPr>
            </a:br>
            <a:r>
              <a:rPr lang="en-CA" sz="1100" dirty="0" err="1">
                <a:solidFill>
                  <a:srgbClr val="777777"/>
                </a:solidFill>
              </a:rPr>
              <a:t>Statistique</a:t>
            </a:r>
            <a:r>
              <a:rPr lang="en-CA" sz="1100" dirty="0">
                <a:solidFill>
                  <a:srgbClr val="777777"/>
                </a:solidFill>
              </a:rPr>
              <a:t> Canada n°82-003 au catalogue</a:t>
            </a:r>
          </a:p>
          <a:p>
            <a:pPr algn="r" fontAlgn="base">
              <a:spcBef>
                <a:spcPct val="50000"/>
              </a:spcBef>
              <a:spcAft>
                <a:spcPct val="0"/>
              </a:spcAft>
              <a:defRPr/>
            </a:pPr>
            <a:r>
              <a:rPr lang="en-CA" sz="1100" dirty="0" err="1">
                <a:solidFill>
                  <a:srgbClr val="777777"/>
                </a:solidFill>
              </a:rPr>
              <a:t>Enquête</a:t>
            </a:r>
            <a:r>
              <a:rPr lang="en-CA" sz="1100" dirty="0">
                <a:solidFill>
                  <a:srgbClr val="777777"/>
                </a:solidFill>
              </a:rPr>
              <a:t> sur la santé dans les </a:t>
            </a:r>
            <a:r>
              <a:rPr lang="en-CA" sz="1100" dirty="0" err="1">
                <a:solidFill>
                  <a:srgbClr val="777777"/>
                </a:solidFill>
              </a:rPr>
              <a:t>collectivités</a:t>
            </a:r>
            <a:r>
              <a:rPr lang="en-CA" sz="1100" dirty="0">
                <a:solidFill>
                  <a:srgbClr val="777777"/>
                </a:solidFill>
              </a:rPr>
              <a:t> </a:t>
            </a:r>
            <a:r>
              <a:rPr lang="en-CA" sz="1100" dirty="0" err="1">
                <a:solidFill>
                  <a:srgbClr val="777777"/>
                </a:solidFill>
              </a:rPr>
              <a:t>canadiennes</a:t>
            </a:r>
            <a:r>
              <a:rPr lang="en-CA" sz="1100" dirty="0">
                <a:solidFill>
                  <a:srgbClr val="777777"/>
                </a:solidFill>
              </a:rPr>
              <a:t> –Nutrition, 2004</a:t>
            </a:r>
            <a:endParaRPr lang="en-US" sz="1100" dirty="0">
              <a:solidFill>
                <a:srgbClr val="777777"/>
              </a:solidFill>
            </a:endParaRPr>
          </a:p>
        </p:txBody>
      </p:sp>
      <p:graphicFrame>
        <p:nvGraphicFramePr>
          <p:cNvPr id="9" name="Object 4"/>
          <p:cNvGraphicFramePr>
            <a:graphicFrameLocks noChangeAspect="1"/>
          </p:cNvGraphicFramePr>
          <p:nvPr>
            <p:extLst>
              <p:ext uri="{D42A27DB-BD31-4B8C-83A1-F6EECF244321}">
                <p14:modId xmlns:p14="http://schemas.microsoft.com/office/powerpoint/2010/main" val="3017759646"/>
              </p:ext>
            </p:extLst>
          </p:nvPr>
        </p:nvGraphicFramePr>
        <p:xfrm>
          <a:off x="611560" y="1875279"/>
          <a:ext cx="7848872" cy="47940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390984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46848931-7AF7-4AB5-AF97-3D2FC87647A7}"/>
              </a:ext>
            </a:extLst>
          </p:cNvPr>
          <p:cNvSpPr>
            <a:spLocks noGrp="1"/>
          </p:cNvSpPr>
          <p:nvPr>
            <p:ph type="title"/>
          </p:nvPr>
        </p:nvSpPr>
        <p:spPr/>
        <p:txBody>
          <a:bodyPr>
            <a:normAutofit/>
          </a:bodyPr>
          <a:lstStyle/>
          <a:p>
            <a:pPr algn="ctr"/>
            <a:r>
              <a:rPr lang="fr-FR" dirty="0"/>
              <a:t>Ne vous fiez pas à votre goût…</a:t>
            </a:r>
            <a:endParaRPr lang="en-CA" dirty="0"/>
          </a:p>
        </p:txBody>
      </p:sp>
      <p:graphicFrame>
        <p:nvGraphicFramePr>
          <p:cNvPr id="101379" name="Group 3"/>
          <p:cNvGraphicFramePr>
            <a:graphicFrameLocks noGrp="1"/>
          </p:cNvGraphicFramePr>
          <p:nvPr>
            <p:ph idx="1"/>
            <p:extLst>
              <p:ext uri="{D42A27DB-BD31-4B8C-83A1-F6EECF244321}">
                <p14:modId xmlns:p14="http://schemas.microsoft.com/office/powerpoint/2010/main" val="3725157598"/>
              </p:ext>
            </p:extLst>
          </p:nvPr>
        </p:nvGraphicFramePr>
        <p:xfrm>
          <a:off x="457200" y="1600200"/>
          <a:ext cx="8229600" cy="4527552"/>
        </p:xfrm>
        <a:graphic>
          <a:graphicData uri="http://schemas.openxmlformats.org/drawingml/2006/table">
            <a:tbl>
              <a:tblPr firstRow="1">
                <a:tableStyleId>{6E25E649-3F16-4E02-A733-19D2CDBF48F0}</a:tableStyleId>
              </a:tblPr>
              <a:tblGrid>
                <a:gridCol w="45720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tblGrid>
              <a:tr h="99060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Aliments</a:t>
                      </a:r>
                      <a:endParaRPr kumimoji="0" lang="en-US" sz="2600" b="1" i="0" u="none" strike="noStrike" cap="none" normalizeH="0" baseline="0" dirty="0">
                        <a:ln>
                          <a:noFill/>
                        </a:ln>
                        <a:solidFill>
                          <a:srgbClr val="C00000"/>
                        </a:solidFill>
                        <a:effectLst/>
                        <a:latin typeface="Franklin Gothic Medium" pitchFamily="34" charset="0"/>
                        <a:ea typeface="ＭＳ Ｐゴシック" charset="-128"/>
                      </a:endParaRPr>
                    </a:p>
                  </a:txBody>
                  <a:tcPr marT="45723" marB="45723" anchor="ctr" horzOverflow="overflow">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C98C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Sodium (mg)</a:t>
                      </a:r>
                      <a:endParaRPr kumimoji="0" lang="en-US" sz="2600" b="1" i="0" u="none" strike="noStrike" cap="none" normalizeH="0" baseline="0" dirty="0">
                        <a:ln>
                          <a:noFill/>
                        </a:ln>
                        <a:solidFill>
                          <a:srgbClr val="C00000"/>
                        </a:solidFill>
                        <a:effectLst/>
                        <a:latin typeface="Franklin Gothic Medium" pitchFamily="34" charset="0"/>
                        <a:ea typeface="ＭＳ Ｐゴシック" charset="-128"/>
                      </a:endParaRPr>
                    </a:p>
                  </a:txBody>
                  <a:tcPr marT="45723" marB="45723" anchor="ctr" horzOverflow="overflow">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C98C1"/>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 VQ</a:t>
                      </a:r>
                      <a:endParaRPr kumimoji="0" lang="en-US" sz="2600" b="1" i="0" u="none" strike="noStrike" cap="none" normalizeH="0" baseline="0" dirty="0">
                        <a:ln>
                          <a:noFill/>
                        </a:ln>
                        <a:solidFill>
                          <a:srgbClr val="C00000"/>
                        </a:solidFill>
                        <a:effectLst/>
                        <a:latin typeface="Franklin Gothic Medium" pitchFamily="34" charset="0"/>
                        <a:ea typeface="ＭＳ Ｐゴシック" charset="-128"/>
                      </a:endParaRPr>
                    </a:p>
                  </a:txBody>
                  <a:tcPr marT="45723" marB="45723" anchor="ctr" horzOverflow="overflow">
                    <a:lnL w="9525" cap="flat" cmpd="sng" algn="ctr">
                      <a:no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0C98C1"/>
                    </a:solidFill>
                  </a:tcPr>
                </a:tc>
                <a:extLst>
                  <a:ext uri="{0D108BD9-81ED-4DB2-BD59-A6C34878D82A}">
                    <a16:rowId xmlns:a16="http://schemas.microsoft.com/office/drawing/2014/main" val="10000"/>
                  </a:ext>
                </a:extLst>
              </a:tr>
              <a:tr h="884238">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1 muffin blé entier et carottes (commerce)</a:t>
                      </a:r>
                      <a:endParaRPr kumimoji="0" lang="en-US" sz="2600" b="0" i="0" u="none" strike="noStrike" cap="none" normalizeH="0" baseline="0" dirty="0">
                        <a:ln>
                          <a:noFill/>
                        </a:ln>
                        <a:solidFill>
                          <a:schemeClr val="tx2"/>
                        </a:solidFill>
                        <a:effectLst/>
                        <a:latin typeface="Franklin Gothic Medium" pitchFamily="34" charset="0"/>
                        <a:ea typeface="ＭＳ Ｐゴシック" charset="-128"/>
                      </a:endParaRPr>
                    </a:p>
                  </a:txBody>
                  <a:tcPr marT="45723" marB="45723" horzOverflow="overflow">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660</a:t>
                      </a:r>
                      <a:endParaRPr kumimoji="0" lang="en-US" sz="2600" b="1" i="0" u="none" strike="noStrike" cap="none" normalizeH="0" baseline="0" dirty="0">
                        <a:ln>
                          <a:noFill/>
                        </a:ln>
                        <a:solidFill>
                          <a:srgbClr val="9AB02A"/>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29</a:t>
                      </a:r>
                      <a:endParaRPr kumimoji="0" lang="en-US" sz="2600" b="0" i="0" u="none" strike="noStrike" cap="none" normalizeH="0" baseline="0" dirty="0">
                        <a:ln>
                          <a:noFill/>
                        </a:ln>
                        <a:solidFill>
                          <a:srgbClr val="FF0000"/>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1"/>
                  </a:ext>
                </a:extLst>
              </a:tr>
              <a:tr h="884238">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1 sachet gruau instantané cannelle et épices</a:t>
                      </a:r>
                      <a:endParaRPr kumimoji="0" lang="en-US" sz="2600" b="0" i="0" u="none" strike="noStrike" cap="none" normalizeH="0" baseline="0" dirty="0">
                        <a:ln>
                          <a:noFill/>
                        </a:ln>
                        <a:solidFill>
                          <a:schemeClr val="tx2"/>
                        </a:solidFill>
                        <a:effectLst/>
                        <a:latin typeface="Franklin Gothic Medium" pitchFamily="34" charset="0"/>
                        <a:ea typeface="ＭＳ Ｐゴシック" charset="-128"/>
                      </a:endParaRPr>
                    </a:p>
                  </a:txBody>
                  <a:tcPr marT="45723" marB="45723" horzOverflow="overflow">
                    <a:lnR w="9525" cap="flat" cmpd="sng" algn="ctr">
                      <a:solidFill>
                        <a:schemeClr val="bg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310</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(nature = 5 mg)</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13</a:t>
                      </a:r>
                      <a:endParaRPr kumimoji="0" lang="en-US" sz="2600" b="0" i="0" u="none" strike="noStrike" cap="none" normalizeH="0" baseline="0" dirty="0">
                        <a:ln>
                          <a:noFill/>
                        </a:ln>
                        <a:solidFill>
                          <a:srgbClr val="FF0000"/>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0002"/>
                  </a:ext>
                </a:extLst>
              </a:tr>
              <a:tr h="884238">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a:ln>
                            <a:noFill/>
                          </a:ln>
                          <a:effectLst/>
                        </a:rPr>
                        <a:t>Pouding chocolat, instantané </a:t>
                      </a:r>
                      <a:r>
                        <a:rPr kumimoji="0" lang="fr-CA" sz="2400" u="none" strike="noStrike" cap="none" normalizeH="0" baseline="0">
                          <a:ln>
                            <a:noFill/>
                          </a:ln>
                          <a:effectLst/>
                        </a:rPr>
                        <a:t>(125 ml)</a:t>
                      </a:r>
                      <a:endParaRPr kumimoji="0" lang="en-US" sz="2400" b="0" i="0" u="none" strike="noStrike" cap="none" normalizeH="0" baseline="0">
                        <a:ln>
                          <a:noFill/>
                        </a:ln>
                        <a:solidFill>
                          <a:schemeClr val="tx2"/>
                        </a:solidFill>
                        <a:effectLst/>
                        <a:latin typeface="Franklin Gothic Medium" pitchFamily="34" charset="0"/>
                        <a:ea typeface="ＭＳ Ｐゴシック" charset="-128"/>
                      </a:endParaRPr>
                    </a:p>
                  </a:txBody>
                  <a:tcPr marT="45723" marB="45723" horzOverflow="overflow">
                    <a:lnR w="9525" cap="flat" cmpd="sng" algn="ctr">
                      <a:solidFill>
                        <a:schemeClr val="bg1"/>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441</a:t>
                      </a:r>
                      <a:endParaRPr kumimoji="0" lang="en-US" sz="2600" b="1" i="0" u="none" strike="noStrike" cap="none" normalizeH="0" baseline="0" dirty="0">
                        <a:ln>
                          <a:noFill/>
                        </a:ln>
                        <a:solidFill>
                          <a:srgbClr val="9AB02A"/>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18</a:t>
                      </a:r>
                      <a:endParaRPr kumimoji="0" lang="en-US" sz="2600" b="0" i="0" u="none" strike="noStrike" cap="none" normalizeH="0" baseline="0" dirty="0">
                        <a:ln>
                          <a:noFill/>
                        </a:ln>
                        <a:solidFill>
                          <a:srgbClr val="FF0000"/>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884238">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Café instant, saveur </a:t>
                      </a:r>
                      <a:r>
                        <a:rPr kumimoji="0" lang="fr-CA" sz="2600" u="none" strike="noStrike" cap="none" normalizeH="0" baseline="0" dirty="0" err="1">
                          <a:ln>
                            <a:noFill/>
                          </a:ln>
                          <a:effectLst/>
                        </a:rPr>
                        <a:t>cappucino</a:t>
                      </a:r>
                      <a:r>
                        <a:rPr kumimoji="0" lang="fr-CA" sz="2600" u="none" strike="noStrike" cap="none" normalizeH="0" baseline="0" dirty="0">
                          <a:ln>
                            <a:noFill/>
                          </a:ln>
                          <a:effectLst/>
                        </a:rPr>
                        <a:t> (20 ml poudre)</a:t>
                      </a:r>
                      <a:endParaRPr kumimoji="0" lang="en-US" sz="2600" b="0" i="0" u="none" strike="noStrike" cap="none" normalizeH="0" baseline="0" dirty="0">
                        <a:ln>
                          <a:noFill/>
                        </a:ln>
                        <a:solidFill>
                          <a:schemeClr val="tx2"/>
                        </a:solidFill>
                        <a:effectLst/>
                        <a:latin typeface="Franklin Gothic Medium" pitchFamily="34" charset="0"/>
                        <a:ea typeface="ＭＳ Ｐゴシック" charset="-128"/>
                      </a:endParaRPr>
                    </a:p>
                  </a:txBody>
                  <a:tcPr marT="45723" marB="45723" horzOverflow="overflow">
                    <a:lnR w="9525" cap="flat" cmpd="sng" algn="ctr">
                      <a:solidFill>
                        <a:schemeClr val="bg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298</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000" u="none" strike="noStrike" cap="none" normalizeH="0" baseline="0" dirty="0">
                          <a:ln>
                            <a:noFill/>
                          </a:ln>
                          <a:effectLst/>
                        </a:rPr>
                        <a:t>(infusé = 2 mg)</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fr-CA" sz="2600" u="none" strike="noStrike" cap="none" normalizeH="0" baseline="0" dirty="0">
                          <a:ln>
                            <a:noFill/>
                          </a:ln>
                          <a:effectLst/>
                        </a:rPr>
                        <a:t>12</a:t>
                      </a:r>
                      <a:endParaRPr kumimoji="0" lang="en-US" sz="2600" b="0" i="0" u="none" strike="noStrike" cap="none" normalizeH="0" baseline="0" dirty="0">
                        <a:ln>
                          <a:noFill/>
                        </a:ln>
                        <a:solidFill>
                          <a:srgbClr val="FF0000"/>
                        </a:solidFill>
                        <a:effectLst/>
                        <a:latin typeface="Franklin Gothic Medium" pitchFamily="34" charset="0"/>
                        <a:ea typeface="ＭＳ Ｐゴシック" charset="-128"/>
                      </a:endParaRPr>
                    </a:p>
                  </a:txBody>
                  <a:tcPr marT="45723" marB="45723" anchor="ctr" horzOverflow="overflow">
                    <a:lnL w="9525" cap="flat" cmpd="sng" algn="ctr">
                      <a:solidFill>
                        <a:schemeClr val="bg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0004"/>
                  </a:ext>
                </a:extLst>
              </a:tr>
            </a:tbl>
          </a:graphicData>
        </a:graphic>
      </p:graphicFrame>
      <p:sp>
        <p:nvSpPr>
          <p:cNvPr id="269341" name="Text Box 29"/>
          <p:cNvSpPr txBox="1">
            <a:spLocks noChangeArrowheads="1"/>
          </p:cNvSpPr>
          <p:nvPr/>
        </p:nvSpPr>
        <p:spPr bwMode="auto">
          <a:xfrm>
            <a:off x="4648200" y="6583363"/>
            <a:ext cx="4495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charset="-128"/>
              </a:defRPr>
            </a:lvl1pPr>
            <a:lvl2pPr marL="742950" indent="-285750" eaLnBrk="0" hangingPunct="0">
              <a:defRPr>
                <a:solidFill>
                  <a:schemeClr val="tx1"/>
                </a:solidFill>
                <a:latin typeface="Arial" pitchFamily="34" charset="0"/>
                <a:ea typeface="ＭＳ Ｐゴシック" charset="-128"/>
              </a:defRPr>
            </a:lvl2pPr>
            <a:lvl3pPr marL="1143000" indent="-228600" eaLnBrk="0" hangingPunct="0">
              <a:defRPr>
                <a:solidFill>
                  <a:schemeClr val="tx1"/>
                </a:solidFill>
                <a:latin typeface="Arial" pitchFamily="34" charset="0"/>
                <a:ea typeface="ＭＳ Ｐゴシック" charset="-128"/>
              </a:defRPr>
            </a:lvl3pPr>
            <a:lvl4pPr marL="1600200" indent="-228600" eaLnBrk="0" hangingPunct="0">
              <a:defRPr>
                <a:solidFill>
                  <a:schemeClr val="tx1"/>
                </a:solidFill>
                <a:latin typeface="Arial" pitchFamily="34" charset="0"/>
                <a:ea typeface="ＭＳ Ｐゴシック" charset="-128"/>
              </a:defRPr>
            </a:lvl4pPr>
            <a:lvl5pPr marL="2057400" indent="-228600" eaLnBrk="0" hangingPunct="0">
              <a:defRPr>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charset="-128"/>
              </a:defRPr>
            </a:lvl9pPr>
          </a:lstStyle>
          <a:p>
            <a:pPr eaLnBrk="1" fontAlgn="base" hangingPunct="1">
              <a:spcBef>
                <a:spcPct val="50000"/>
              </a:spcBef>
              <a:spcAft>
                <a:spcPct val="0"/>
              </a:spcAft>
            </a:pPr>
            <a:r>
              <a:rPr lang="fr-CA" altLang="fr-FR" sz="1200">
                <a:solidFill>
                  <a:srgbClr val="777777"/>
                </a:solidFill>
              </a:rPr>
              <a:t>Source: </a:t>
            </a:r>
            <a:r>
              <a:rPr lang="fr-CA" altLang="fr-FR" sz="1200">
                <a:solidFill>
                  <a:srgbClr val="777777"/>
                </a:solidFill>
                <a:hlinkClick r:id="rId3"/>
              </a:rPr>
              <a:t>www.timhortons.com</a:t>
            </a:r>
            <a:r>
              <a:rPr lang="fr-CA" altLang="fr-FR" sz="1200">
                <a:solidFill>
                  <a:srgbClr val="777777"/>
                </a:solidFill>
              </a:rPr>
              <a:t>; Fichier canadien en ligne 2007</a:t>
            </a:r>
            <a:endParaRPr lang="en-US" altLang="fr-FR" sz="1200">
              <a:solidFill>
                <a:srgbClr val="777777"/>
              </a:solidFill>
            </a:endParaRPr>
          </a:p>
        </p:txBody>
      </p:sp>
    </p:spTree>
    <p:extLst>
      <p:ext uri="{BB962C8B-B14F-4D97-AF65-F5344CB8AC3E}">
        <p14:creationId xmlns:p14="http://schemas.microsoft.com/office/powerpoint/2010/main" val="644407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7561" name="Group 41"/>
          <p:cNvGraphicFramePr>
            <a:graphicFrameLocks noGrp="1"/>
          </p:cNvGraphicFramePr>
          <p:nvPr>
            <p:extLst>
              <p:ext uri="{D42A27DB-BD31-4B8C-83A1-F6EECF244321}">
                <p14:modId xmlns:p14="http://schemas.microsoft.com/office/powerpoint/2010/main" val="1840189714"/>
              </p:ext>
            </p:extLst>
          </p:nvPr>
        </p:nvGraphicFramePr>
        <p:xfrm>
          <a:off x="552128" y="1909468"/>
          <a:ext cx="7908304" cy="4687884"/>
        </p:xfrm>
        <a:graphic>
          <a:graphicData uri="http://schemas.openxmlformats.org/drawingml/2006/table">
            <a:tbl>
              <a:tblPr firstRow="1">
                <a:tableStyleId>{6E25E649-3F16-4E02-A733-19D2CDBF48F0}</a:tableStyleId>
              </a:tblPr>
              <a:tblGrid>
                <a:gridCol w="5316061">
                  <a:extLst>
                    <a:ext uri="{9D8B030D-6E8A-4147-A177-3AD203B41FA5}">
                      <a16:colId xmlns:a16="http://schemas.microsoft.com/office/drawing/2014/main" val="20000"/>
                    </a:ext>
                  </a:extLst>
                </a:gridCol>
                <a:gridCol w="2592243">
                  <a:extLst>
                    <a:ext uri="{9D8B030D-6E8A-4147-A177-3AD203B41FA5}">
                      <a16:colId xmlns:a16="http://schemas.microsoft.com/office/drawing/2014/main" val="20001"/>
                    </a:ext>
                  </a:extLst>
                </a:gridCol>
              </a:tblGrid>
              <a:tr h="73156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Aliments</a:t>
                      </a:r>
                      <a:endParaRPr kumimoji="0" lang="en-CA" sz="2000" b="1" i="0" u="none" strike="noStrike" cap="none" normalizeH="0" baseline="0" dirty="0">
                        <a:ln>
                          <a:noFill/>
                        </a:ln>
                        <a:solidFill>
                          <a:srgbClr val="9AB02A"/>
                        </a:solidFill>
                        <a:effectLst/>
                        <a:latin typeface="+mn-lt"/>
                        <a:ea typeface="ＭＳ Ｐゴシック" charset="-128"/>
                      </a:endParaRPr>
                    </a:p>
                  </a:txBody>
                  <a:tcPr marT="45723" marB="45723" anchor="ctr" horzOverflow="overflow">
                    <a:solidFill>
                      <a:srgbClr val="0C98C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    Sodium* mg (sachets de sel)</a:t>
                      </a:r>
                      <a:endParaRPr kumimoji="0" lang="en-CA" sz="2000" b="1" i="0" u="none" strike="noStrike" cap="none" normalizeH="0" baseline="0" dirty="0">
                        <a:ln>
                          <a:noFill/>
                        </a:ln>
                        <a:solidFill>
                          <a:srgbClr val="9AB02A"/>
                        </a:solidFill>
                        <a:effectLst/>
                        <a:latin typeface="+mn-lt"/>
                        <a:ea typeface="ＭＳ Ｐゴシック" charset="-128"/>
                      </a:endParaRPr>
                    </a:p>
                  </a:txBody>
                  <a:tcPr marT="45723" marB="45723" anchor="ctr" horzOverflow="overflow">
                    <a:solidFill>
                      <a:srgbClr val="0C98C1"/>
                    </a:solidFill>
                  </a:tcPr>
                </a:tc>
                <a:extLst>
                  <a:ext uri="{0D108BD9-81ED-4DB2-BD59-A6C34878D82A}">
                    <a16:rowId xmlns:a16="http://schemas.microsoft.com/office/drawing/2014/main" val="10000"/>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Pizza </a:t>
                      </a:r>
                      <a:r>
                        <a:rPr kumimoji="0" lang="en-CA" sz="2000" u="none" strike="noStrike" cap="none" normalizeH="0" baseline="0" dirty="0" err="1">
                          <a:ln>
                            <a:noFill/>
                          </a:ln>
                          <a:effectLst/>
                        </a:rPr>
                        <a:t>végétarienne</a:t>
                      </a:r>
                      <a:r>
                        <a:rPr kumimoji="0" lang="en-CA" sz="2000" u="none" strike="noStrike" cap="none" normalizeH="0" baseline="0" dirty="0">
                          <a:ln>
                            <a:noFill/>
                          </a:ln>
                          <a:effectLst/>
                        </a:rPr>
                        <a:t> </a:t>
                      </a:r>
                      <a:r>
                        <a:rPr kumimoji="0" lang="en-CA" sz="2000" u="none" strike="noStrike" cap="none" normalizeH="0" baseline="0" dirty="0" err="1">
                          <a:ln>
                            <a:noFill/>
                          </a:ln>
                          <a:effectLst/>
                        </a:rPr>
                        <a:t>croûte</a:t>
                      </a:r>
                      <a:r>
                        <a:rPr kumimoji="0" lang="en-CA" sz="2000" u="none" strike="noStrike" cap="none" normalizeH="0" baseline="0" dirty="0">
                          <a:ln>
                            <a:noFill/>
                          </a:ln>
                          <a:effectLst/>
                        </a:rPr>
                        <a:t> mince (2 pointes)</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1 360 (6)</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lumMod val="95000"/>
                      </a:schemeClr>
                    </a:solidFill>
                  </a:tcPr>
                </a:tc>
                <a:extLst>
                  <a:ext uri="{0D108BD9-81ED-4DB2-BD59-A6C34878D82A}">
                    <a16:rowId xmlns:a16="http://schemas.microsoft.com/office/drawing/2014/main" val="10001"/>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Frites (1 grand format)</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1 080 (5) </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solidFill>
                  </a:tcPr>
                </a:tc>
                <a:extLst>
                  <a:ext uri="{0D108BD9-81ED-4DB2-BD59-A6C34878D82A}">
                    <a16:rowId xmlns:a16="http://schemas.microsoft.com/office/drawing/2014/main" val="10002"/>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Sauces tomate en pot (250 ml)</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rgbClr val="0C98C1">
                        <a:alpha val="15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1 000 (4)</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rgbClr val="0C98C1">
                        <a:alpha val="15000"/>
                      </a:srgbClr>
                    </a:solidFill>
                  </a:tcPr>
                </a:tc>
                <a:extLst>
                  <a:ext uri="{0D108BD9-81ED-4DB2-BD59-A6C34878D82A}">
                    <a16:rowId xmlns:a16="http://schemas.microsoft.com/office/drawing/2014/main" val="10003"/>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Bouillons commerciaux (250 ml)</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rgbClr val="0C98C1">
                        <a:alpha val="30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900 (4)</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rgbClr val="0C98C1">
                        <a:alpha val="30000"/>
                      </a:srgbClr>
                    </a:solidFill>
                  </a:tcPr>
                </a:tc>
                <a:extLst>
                  <a:ext uri="{0D108BD9-81ED-4DB2-BD59-A6C34878D82A}">
                    <a16:rowId xmlns:a16="http://schemas.microsoft.com/office/drawing/2014/main" val="10004"/>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Soupes aux légumes en conserve (250 ml)</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rgbClr val="0C98C1">
                        <a:alpha val="1500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dirty="0">
                          <a:ln>
                            <a:noFill/>
                          </a:ln>
                          <a:effectLst/>
                        </a:rPr>
                        <a:t>550-1 000 (2-4)</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rgbClr val="0C98C1">
                        <a:alpha val="15000"/>
                      </a:srgbClr>
                    </a:solidFill>
                  </a:tcPr>
                </a:tc>
                <a:extLst>
                  <a:ext uri="{0D108BD9-81ED-4DB2-BD59-A6C34878D82A}">
                    <a16:rowId xmlns:a16="http://schemas.microsoft.com/office/drawing/2014/main" val="10005"/>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a:ln>
                            <a:noFill/>
                          </a:ln>
                          <a:effectLst/>
                        </a:rPr>
                        <a:t>Sauce soya (15 ml)</a:t>
                      </a:r>
                      <a:endParaRPr kumimoji="0" lang="en-CA" sz="2000" b="0" i="0" u="none" strike="noStrike" cap="none" normalizeH="0" baseline="0">
                        <a:ln>
                          <a:noFill/>
                        </a:ln>
                        <a:solidFill>
                          <a:schemeClr val="tx1"/>
                        </a:solidFill>
                        <a:effectLst/>
                        <a:latin typeface="+mn-lt"/>
                        <a:ea typeface="ＭＳ Ｐゴシック" charset="-128"/>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920 (4)</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solidFill>
                  </a:tcPr>
                </a:tc>
                <a:extLst>
                  <a:ext uri="{0D108BD9-81ED-4DB2-BD59-A6C34878D82A}">
                    <a16:rowId xmlns:a16="http://schemas.microsoft.com/office/drawing/2014/main" val="10006"/>
                  </a:ext>
                </a:extLst>
              </a:tr>
              <a:tr h="43817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a:ln>
                            <a:noFill/>
                          </a:ln>
                          <a:effectLst/>
                        </a:rPr>
                        <a:t>Riz pilaf avec sauce en sachet (125 ml)</a:t>
                      </a:r>
                      <a:endParaRPr kumimoji="0" lang="en-CA" sz="2000" b="0" i="0" u="none" strike="noStrike" cap="none" normalizeH="0" baseline="0">
                        <a:ln>
                          <a:noFill/>
                        </a:ln>
                        <a:solidFill>
                          <a:schemeClr val="tx1"/>
                        </a:solidFill>
                        <a:effectLst/>
                        <a:latin typeface="+mn-lt"/>
                        <a:ea typeface="ＭＳ Ｐゴシック" charset="-128"/>
                      </a:endParaRPr>
                    </a:p>
                  </a:txBody>
                  <a:tcPr marT="45723" marB="45723"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860 (4)</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lumMod val="95000"/>
                      </a:schemeClr>
                    </a:solidFill>
                  </a:tcPr>
                </a:tc>
                <a:extLst>
                  <a:ext uri="{0D108BD9-81ED-4DB2-BD59-A6C34878D82A}">
                    <a16:rowId xmlns:a16="http://schemas.microsoft.com/office/drawing/2014/main" val="10007"/>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a:ln>
                            <a:noFill/>
                          </a:ln>
                          <a:effectLst/>
                        </a:rPr>
                        <a:t>Jus de légumes V8</a:t>
                      </a:r>
                      <a:r>
                        <a:rPr kumimoji="0" lang="fr-CA" sz="2000" u="none" strike="noStrike" cap="none" normalizeH="0" baseline="30000">
                          <a:ln>
                            <a:noFill/>
                          </a:ln>
                          <a:effectLst/>
                        </a:rPr>
                        <a:t>MD</a:t>
                      </a:r>
                      <a:r>
                        <a:rPr kumimoji="0" lang="fr-CA" sz="2000" u="none" strike="noStrike" cap="none" normalizeH="0" baseline="0">
                          <a:ln>
                            <a:noFill/>
                          </a:ln>
                          <a:effectLst/>
                        </a:rPr>
                        <a:t> (1 cannette de 355 ml)</a:t>
                      </a:r>
                      <a:endParaRPr kumimoji="0" lang="fr-CA" sz="2000" b="0" i="0" u="none" strike="noStrike" cap="none" normalizeH="0" baseline="0">
                        <a:ln>
                          <a:noFill/>
                        </a:ln>
                        <a:solidFill>
                          <a:schemeClr val="tx1"/>
                        </a:solidFill>
                        <a:effectLst/>
                        <a:latin typeface="+mn-lt"/>
                        <a:ea typeface="ＭＳ Ｐゴシック" charset="-128"/>
                      </a:endParaRPr>
                    </a:p>
                  </a:txBody>
                  <a:tcPr marT="45723" marB="45723" horzOverflow="overflow">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750 (3)</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solidFill>
                  </a:tcPr>
                </a:tc>
                <a:extLst>
                  <a:ext uri="{0D108BD9-81ED-4DB2-BD59-A6C34878D82A}">
                    <a16:rowId xmlns:a16="http://schemas.microsoft.com/office/drawing/2014/main" val="10008"/>
                  </a:ext>
                </a:extLst>
              </a:tr>
              <a:tr h="43976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CA" sz="2000" u="none" strike="noStrike" cap="none" normalizeH="0" baseline="0">
                          <a:ln>
                            <a:noFill/>
                          </a:ln>
                          <a:effectLst/>
                        </a:rPr>
                        <a:t>Poitrine de dinde fumée sans gras (50 g)</a:t>
                      </a:r>
                      <a:endParaRPr kumimoji="0" lang="fr-CA" sz="2000" b="0" i="0" u="none" strike="noStrike" cap="none" normalizeH="0" baseline="0">
                        <a:ln>
                          <a:noFill/>
                        </a:ln>
                        <a:solidFill>
                          <a:schemeClr val="tx1"/>
                        </a:solidFill>
                        <a:effectLst/>
                        <a:latin typeface="+mn-lt"/>
                        <a:ea typeface="ＭＳ Ｐゴシック" charset="-128"/>
                      </a:endParaRPr>
                    </a:p>
                  </a:txBody>
                  <a:tcPr marT="45723" marB="45723"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CA" sz="2000" u="none" strike="noStrike" cap="none" normalizeH="0" baseline="0" dirty="0">
                          <a:ln>
                            <a:noFill/>
                          </a:ln>
                          <a:effectLst/>
                        </a:rPr>
                        <a:t>550 (2)</a:t>
                      </a:r>
                      <a:endParaRPr kumimoji="0" lang="en-CA" sz="2000" b="0" i="0" u="none" strike="noStrike" cap="none" normalizeH="0" baseline="0" dirty="0">
                        <a:ln>
                          <a:noFill/>
                        </a:ln>
                        <a:solidFill>
                          <a:schemeClr val="tx1"/>
                        </a:solidFill>
                        <a:effectLst/>
                        <a:latin typeface="+mn-lt"/>
                        <a:ea typeface="ＭＳ Ｐゴシック" charset="-128"/>
                      </a:endParaRPr>
                    </a:p>
                  </a:txBody>
                  <a:tcPr marT="45723" marB="45723" horzOverflow="overflow">
                    <a:solidFill>
                      <a:schemeClr val="bg1">
                        <a:lumMod val="95000"/>
                      </a:schemeClr>
                    </a:solidFill>
                  </a:tcPr>
                </a:tc>
                <a:extLst>
                  <a:ext uri="{0D108BD9-81ED-4DB2-BD59-A6C34878D82A}">
                    <a16:rowId xmlns:a16="http://schemas.microsoft.com/office/drawing/2014/main" val="10009"/>
                  </a:ext>
                </a:extLst>
              </a:tr>
            </a:tbl>
          </a:graphicData>
        </a:graphic>
      </p:graphicFrame>
      <p:sp>
        <p:nvSpPr>
          <p:cNvPr id="107562" name="Text Box 42"/>
          <p:cNvSpPr txBox="1">
            <a:spLocks noChangeArrowheads="1"/>
          </p:cNvSpPr>
          <p:nvPr/>
        </p:nvSpPr>
        <p:spPr bwMode="auto">
          <a:xfrm>
            <a:off x="5136969" y="6623774"/>
            <a:ext cx="337303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eaLnBrk="1" fontAlgn="base" hangingPunct="1">
              <a:spcBef>
                <a:spcPct val="0"/>
              </a:spcBef>
              <a:spcAft>
                <a:spcPct val="0"/>
              </a:spcAft>
              <a:defRPr/>
            </a:pPr>
            <a:r>
              <a:rPr lang="fr-CA" sz="1100" dirty="0">
                <a:solidFill>
                  <a:srgbClr val="000000"/>
                </a:solidFill>
                <a:latin typeface="Arial Unicode MS" pitchFamily="34" charset="-128"/>
              </a:rPr>
              <a:t>*Fichier des éléments nutritifs 2007- Santé Canada</a:t>
            </a:r>
            <a:endParaRPr lang="en-US" sz="1100" dirty="0">
              <a:solidFill>
                <a:srgbClr val="000000"/>
              </a:solidFill>
              <a:latin typeface="Arial Unicode MS" pitchFamily="34" charset="-128"/>
            </a:endParaRPr>
          </a:p>
        </p:txBody>
      </p:sp>
      <p:sp>
        <p:nvSpPr>
          <p:cNvPr id="4" name="Titre 3">
            <a:extLst>
              <a:ext uri="{FF2B5EF4-FFF2-40B4-BE49-F238E27FC236}">
                <a16:creationId xmlns:a16="http://schemas.microsoft.com/office/drawing/2014/main" id="{8513E2BE-DE02-417C-AF20-347F2D7CF750}"/>
              </a:ext>
            </a:extLst>
          </p:cNvPr>
          <p:cNvSpPr>
            <a:spLocks noGrp="1"/>
          </p:cNvSpPr>
          <p:nvPr>
            <p:ph type="title"/>
          </p:nvPr>
        </p:nvSpPr>
        <p:spPr>
          <a:xfrm>
            <a:off x="509588" y="290692"/>
            <a:ext cx="8229600" cy="1143000"/>
          </a:xfrm>
        </p:spPr>
        <p:txBody>
          <a:bodyPr/>
          <a:lstStyle/>
          <a:p>
            <a:r>
              <a:rPr lang="en-CA" dirty="0"/>
              <a:t>Au pays du sodium</a:t>
            </a:r>
          </a:p>
        </p:txBody>
      </p:sp>
      <p:sp>
        <p:nvSpPr>
          <p:cNvPr id="7" name="Espace réservé du contenu 6">
            <a:extLst>
              <a:ext uri="{FF2B5EF4-FFF2-40B4-BE49-F238E27FC236}">
                <a16:creationId xmlns:a16="http://schemas.microsoft.com/office/drawing/2014/main" id="{E990CC1D-4A4E-402B-8910-DEFE6508BE4D}"/>
              </a:ext>
            </a:extLst>
          </p:cNvPr>
          <p:cNvSpPr>
            <a:spLocks noGrp="1"/>
          </p:cNvSpPr>
          <p:nvPr>
            <p:ph idx="1"/>
          </p:nvPr>
        </p:nvSpPr>
        <p:spPr>
          <a:xfrm>
            <a:off x="457200" y="1415230"/>
            <a:ext cx="8229600" cy="455009"/>
          </a:xfrm>
        </p:spPr>
        <p:txBody>
          <a:bodyPr>
            <a:normAutofit fontScale="92500"/>
          </a:bodyPr>
          <a:lstStyle/>
          <a:p>
            <a:pPr marL="0" indent="0">
              <a:buNone/>
            </a:pPr>
            <a:r>
              <a:rPr lang="en-CA" altLang="fr-FR" sz="2400" dirty="0"/>
              <a:t>Recommandations :  entre 2 000 et 2 300 mg/jour (9,5 sachets de </a:t>
            </a:r>
            <a:r>
              <a:rPr lang="en-CA" altLang="fr-FR" sz="2400" dirty="0" err="1"/>
              <a:t>sel</a:t>
            </a:r>
            <a:r>
              <a:rPr lang="en-CA" altLang="fr-FR" sz="2400" dirty="0"/>
              <a:t>)</a:t>
            </a:r>
            <a:endParaRPr lang="en-US" altLang="fr-FR" sz="2400" dirty="0"/>
          </a:p>
        </p:txBody>
      </p:sp>
    </p:spTree>
    <p:extLst>
      <p:ext uri="{BB962C8B-B14F-4D97-AF65-F5344CB8AC3E}">
        <p14:creationId xmlns:p14="http://schemas.microsoft.com/office/powerpoint/2010/main" val="4678901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D5510A7-FA9F-49D1-BD1F-46D51B5AFFED}"/>
              </a:ext>
            </a:extLst>
          </p:cNvPr>
          <p:cNvSpPr>
            <a:spLocks noGrp="1"/>
          </p:cNvSpPr>
          <p:nvPr>
            <p:ph type="title"/>
          </p:nvPr>
        </p:nvSpPr>
        <p:spPr/>
        <p:txBody>
          <a:bodyPr>
            <a:normAutofit fontScale="90000"/>
          </a:bodyPr>
          <a:lstStyle/>
          <a:p>
            <a:pPr algn="ctr"/>
            <a:r>
              <a:rPr lang="fr-FR" dirty="0"/>
              <a:t>L’importance de consulter </a:t>
            </a:r>
            <a:br>
              <a:rPr lang="fr-FR" dirty="0"/>
            </a:br>
            <a:r>
              <a:rPr lang="fr-FR" dirty="0"/>
              <a:t>les étiquettes alimentaires</a:t>
            </a:r>
            <a:endParaRPr lang="en-CA" dirty="0"/>
          </a:p>
        </p:txBody>
      </p:sp>
      <p:pic>
        <p:nvPicPr>
          <p:cNvPr id="226312" name="Picture 8" descr="cr_can_1_f"/>
          <p:cNvPicPr>
            <a:picLocks noGrp="1" noChangeAspect="1" noChangeArrowheads="1"/>
          </p:cNvPicPr>
          <p:nvPr>
            <p:ph idx="1"/>
          </p:nvPr>
        </p:nvPicPr>
        <p:blipFill>
          <a:blip r:embed="rId3" cstate="print"/>
          <a:stretch>
            <a:fillRect/>
          </a:stretch>
        </p:blipFill>
        <p:spPr>
          <a:xfrm>
            <a:off x="2651632" y="1600200"/>
            <a:ext cx="3840735" cy="5257800"/>
          </a:xfrm>
        </p:spPr>
      </p:pic>
      <p:sp>
        <p:nvSpPr>
          <p:cNvPr id="5" name="Rectangle 4">
            <a:extLst>
              <a:ext uri="{FF2B5EF4-FFF2-40B4-BE49-F238E27FC236}">
                <a16:creationId xmlns:a16="http://schemas.microsoft.com/office/drawing/2014/main" id="{EF38619D-21A2-4C02-8C04-A0170C26A0A1}"/>
              </a:ext>
            </a:extLst>
          </p:cNvPr>
          <p:cNvSpPr/>
          <p:nvPr/>
        </p:nvSpPr>
        <p:spPr>
          <a:xfrm>
            <a:off x="6732240" y="2743894"/>
            <a:ext cx="2112081" cy="10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Considérer la portion de référence</a:t>
            </a:r>
            <a:endParaRPr lang="en-CA" sz="2000" dirty="0"/>
          </a:p>
        </p:txBody>
      </p:sp>
      <p:sp>
        <p:nvSpPr>
          <p:cNvPr id="16" name="Rectangle 15">
            <a:extLst>
              <a:ext uri="{FF2B5EF4-FFF2-40B4-BE49-F238E27FC236}">
                <a16:creationId xmlns:a16="http://schemas.microsoft.com/office/drawing/2014/main" id="{8D392885-72AA-437B-A6BC-5969DC138B94}"/>
              </a:ext>
            </a:extLst>
          </p:cNvPr>
          <p:cNvSpPr/>
          <p:nvPr/>
        </p:nvSpPr>
        <p:spPr>
          <a:xfrm>
            <a:off x="6732239" y="4229100"/>
            <a:ext cx="2112081"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Sodium ≤ 140 mg </a:t>
            </a:r>
            <a:endParaRPr lang="en-CA" sz="2000" dirty="0"/>
          </a:p>
        </p:txBody>
      </p:sp>
      <p:sp>
        <p:nvSpPr>
          <p:cNvPr id="17" name="Rectangle 16">
            <a:extLst>
              <a:ext uri="{FF2B5EF4-FFF2-40B4-BE49-F238E27FC236}">
                <a16:creationId xmlns:a16="http://schemas.microsoft.com/office/drawing/2014/main" id="{4988D44B-FA53-4416-8AE4-FFCBB4D849FE}"/>
              </a:ext>
            </a:extLst>
          </p:cNvPr>
          <p:cNvSpPr/>
          <p:nvPr/>
        </p:nvSpPr>
        <p:spPr>
          <a:xfrm>
            <a:off x="6732239" y="4981534"/>
            <a:ext cx="2112081"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Fibres ≥ 3 g</a:t>
            </a:r>
          </a:p>
        </p:txBody>
      </p:sp>
      <p:sp>
        <p:nvSpPr>
          <p:cNvPr id="18" name="Rectangle 17">
            <a:extLst>
              <a:ext uri="{FF2B5EF4-FFF2-40B4-BE49-F238E27FC236}">
                <a16:creationId xmlns:a16="http://schemas.microsoft.com/office/drawing/2014/main" id="{0E638187-D251-49E7-A8CD-284949A70C28}"/>
              </a:ext>
            </a:extLst>
          </p:cNvPr>
          <p:cNvSpPr/>
          <p:nvPr/>
        </p:nvSpPr>
        <p:spPr>
          <a:xfrm>
            <a:off x="419614" y="3334432"/>
            <a:ext cx="2112081"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AG saturés </a:t>
            </a:r>
            <a:br>
              <a:rPr lang="fr-FR" sz="2000" dirty="0"/>
            </a:br>
            <a:r>
              <a:rPr lang="fr-FR" sz="2000" dirty="0"/>
              <a:t>+ trans ≤ 2 g</a:t>
            </a:r>
          </a:p>
        </p:txBody>
      </p:sp>
      <p:sp>
        <p:nvSpPr>
          <p:cNvPr id="19" name="Rectangle 18">
            <a:extLst>
              <a:ext uri="{FF2B5EF4-FFF2-40B4-BE49-F238E27FC236}">
                <a16:creationId xmlns:a16="http://schemas.microsoft.com/office/drawing/2014/main" id="{279644FE-AAC4-4342-991D-61E8998BF165}"/>
              </a:ext>
            </a:extLst>
          </p:cNvPr>
          <p:cNvSpPr/>
          <p:nvPr/>
        </p:nvSpPr>
        <p:spPr>
          <a:xfrm>
            <a:off x="419614" y="4581128"/>
            <a:ext cx="2112081" cy="5760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t>Glucides : 15 g </a:t>
            </a:r>
            <a:br>
              <a:rPr lang="fr-FR" sz="2000" dirty="0"/>
            </a:br>
            <a:r>
              <a:rPr lang="fr-FR" sz="2000" dirty="0"/>
              <a:t>= 3 sucres</a:t>
            </a:r>
            <a:endParaRPr lang="en-CA" sz="2000" dirty="0"/>
          </a:p>
        </p:txBody>
      </p:sp>
      <p:cxnSp>
        <p:nvCxnSpPr>
          <p:cNvPr id="7" name="Connecteur droit avec flèche 6">
            <a:extLst>
              <a:ext uri="{FF2B5EF4-FFF2-40B4-BE49-F238E27FC236}">
                <a16:creationId xmlns:a16="http://schemas.microsoft.com/office/drawing/2014/main" id="{EA6E0E45-CD10-44D9-98C6-C67D73D324D4}"/>
              </a:ext>
            </a:extLst>
          </p:cNvPr>
          <p:cNvCxnSpPr>
            <a:cxnSpLocks/>
            <a:stCxn id="5" idx="1"/>
          </p:cNvCxnSpPr>
          <p:nvPr/>
        </p:nvCxnSpPr>
        <p:spPr>
          <a:xfrm flipH="1">
            <a:off x="6300192" y="3247894"/>
            <a:ext cx="43204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a16="http://schemas.microsoft.com/office/drawing/2014/main" id="{99267A9A-871E-4AA0-9CFE-957958FEDE0F}"/>
              </a:ext>
            </a:extLst>
          </p:cNvPr>
          <p:cNvCxnSpPr>
            <a:stCxn id="16" idx="1"/>
          </p:cNvCxnSpPr>
          <p:nvPr/>
        </p:nvCxnSpPr>
        <p:spPr>
          <a:xfrm flipH="1">
            <a:off x="4283968" y="4517132"/>
            <a:ext cx="2448271"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5DB37B6D-4DC2-4FEE-8DBA-34A19F31D469}"/>
              </a:ext>
            </a:extLst>
          </p:cNvPr>
          <p:cNvCxnSpPr>
            <a:stCxn id="17" idx="1"/>
          </p:cNvCxnSpPr>
          <p:nvPr/>
        </p:nvCxnSpPr>
        <p:spPr>
          <a:xfrm flipH="1">
            <a:off x="4139952" y="5269566"/>
            <a:ext cx="2592287"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4690078B-212E-4345-AF27-B4F1936CF94F}"/>
              </a:ext>
            </a:extLst>
          </p:cNvPr>
          <p:cNvCxnSpPr>
            <a:cxnSpLocks/>
          </p:cNvCxnSpPr>
          <p:nvPr/>
        </p:nvCxnSpPr>
        <p:spPr>
          <a:xfrm>
            <a:off x="2339752" y="4869160"/>
            <a:ext cx="50405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788C5345-A8C5-461A-9B51-9C67CEA2D4AA}"/>
              </a:ext>
            </a:extLst>
          </p:cNvPr>
          <p:cNvCxnSpPr>
            <a:cxnSpLocks/>
          </p:cNvCxnSpPr>
          <p:nvPr/>
        </p:nvCxnSpPr>
        <p:spPr>
          <a:xfrm>
            <a:off x="2339752" y="3622464"/>
            <a:ext cx="50405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89621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26312"/>
                                        </p:tgtEl>
                                        <p:attrNameLst>
                                          <p:attrName>style.visibility</p:attrName>
                                        </p:attrNameLst>
                                      </p:cBhvr>
                                      <p:to>
                                        <p:strVal val="visible"/>
                                      </p:to>
                                    </p:set>
                                    <p:animEffect transition="in" filter="fade">
                                      <p:cBhvr>
                                        <p:cTn id="7" dur="2000"/>
                                        <p:tgtEl>
                                          <p:spTgt spid="226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56665-1F5B-9804-4424-5E4EDDBCBC02}"/>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99FB48C6-2340-5A26-245B-8FE66D016F31}"/>
              </a:ext>
            </a:extLst>
          </p:cNvPr>
          <p:cNvSpPr>
            <a:spLocks noGrp="1"/>
          </p:cNvSpPr>
          <p:nvPr>
            <p:ph type="title"/>
          </p:nvPr>
        </p:nvSpPr>
        <p:spPr/>
        <p:txBody>
          <a:bodyPr>
            <a:normAutofit fontScale="90000"/>
          </a:bodyPr>
          <a:lstStyle/>
          <a:p>
            <a:pPr algn="ctr"/>
            <a:r>
              <a:rPr lang="fr-FR" dirty="0"/>
              <a:t>L’importance de consulter </a:t>
            </a:r>
            <a:br>
              <a:rPr lang="fr-FR" dirty="0"/>
            </a:br>
            <a:r>
              <a:rPr lang="fr-FR" dirty="0"/>
              <a:t>les étiquettes alimentaires</a:t>
            </a:r>
            <a:endParaRPr lang="en-CA" dirty="0"/>
          </a:p>
        </p:txBody>
      </p:sp>
      <p:pic>
        <p:nvPicPr>
          <p:cNvPr id="13" name="Espace réservé du contenu 12">
            <a:extLst>
              <a:ext uri="{FF2B5EF4-FFF2-40B4-BE49-F238E27FC236}">
                <a16:creationId xmlns:a16="http://schemas.microsoft.com/office/drawing/2014/main" id="{70D1A047-CFEC-EA5F-7F47-77514C0DBA9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27784" y="2780928"/>
            <a:ext cx="3970581" cy="2088232"/>
          </a:xfrm>
          <a:prstGeom prst="rect">
            <a:avLst/>
          </a:prstGeom>
        </p:spPr>
      </p:pic>
    </p:spTree>
    <p:extLst>
      <p:ext uri="{BB962C8B-B14F-4D97-AF65-F5344CB8AC3E}">
        <p14:creationId xmlns:p14="http://schemas.microsoft.com/office/powerpoint/2010/main" val="101423333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50B1CC"/>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00823" y="1306743"/>
            <a:ext cx="4790327" cy="994172"/>
          </a:xfrm>
        </p:spPr>
        <p:txBody>
          <a:bodyPr>
            <a:normAutofit/>
          </a:bodyPr>
          <a:lstStyle/>
          <a:p>
            <a:r>
              <a:rPr lang="fr-CA" dirty="0">
                <a:solidFill>
                  <a:schemeClr val="tx1"/>
                </a:solidFill>
              </a:rPr>
              <a:t>Et l’alcool?</a:t>
            </a:r>
          </a:p>
        </p:txBody>
      </p:sp>
      <p:sp>
        <p:nvSpPr>
          <p:cNvPr id="5" name="Rectangle 3"/>
          <p:cNvSpPr>
            <a:spLocks noGrp="1" noChangeArrowheads="1"/>
          </p:cNvSpPr>
          <p:nvPr>
            <p:ph idx="1"/>
          </p:nvPr>
        </p:nvSpPr>
        <p:spPr>
          <a:xfrm>
            <a:off x="604156" y="2587262"/>
            <a:ext cx="5840051" cy="3938081"/>
          </a:xfrm>
        </p:spPr>
        <p:txBody>
          <a:bodyPr anchor="t">
            <a:normAutofit/>
          </a:bodyPr>
          <a:lstStyle/>
          <a:p>
            <a:pPr>
              <a:buClr>
                <a:schemeClr val="tx1"/>
              </a:buClr>
            </a:pPr>
            <a:r>
              <a:rPr lang="fr-CA" sz="2600" dirty="0"/>
              <a:t>Il est préférable de ne pas consommer d’alcool quotidiennement.</a:t>
            </a:r>
          </a:p>
          <a:p>
            <a:pPr>
              <a:buClr>
                <a:schemeClr val="tx1"/>
              </a:buClr>
            </a:pPr>
            <a:r>
              <a:rPr lang="fr-CA" sz="2600" dirty="0"/>
              <a:t>En cas de consommation, il est recommandé de limiter à un maximum de 2 verres standards par occasion</a:t>
            </a:r>
          </a:p>
          <a:p>
            <a:pPr marL="0" indent="0">
              <a:buClr>
                <a:schemeClr val="tx1"/>
              </a:buClr>
              <a:buNone/>
            </a:pPr>
            <a:endParaRPr lang="fr-CA" sz="2600" dirty="0"/>
          </a:p>
          <a:p>
            <a:pPr>
              <a:buClr>
                <a:schemeClr val="tx1"/>
              </a:buClr>
            </a:pPr>
            <a:r>
              <a:rPr lang="fr-CA" sz="2800" dirty="0">
                <a:solidFill>
                  <a:schemeClr val="bg1"/>
                </a:solidFill>
              </a:rPr>
              <a:t>Effets sur le poids, les triglycérides</a:t>
            </a:r>
          </a:p>
          <a:p>
            <a:pPr marL="0" indent="0">
              <a:buClr>
                <a:schemeClr val="tx1"/>
              </a:buClr>
              <a:buNone/>
            </a:pPr>
            <a:r>
              <a:rPr lang="fr-CA" sz="2800" dirty="0">
                <a:solidFill>
                  <a:schemeClr val="bg1"/>
                </a:solidFill>
              </a:rPr>
              <a:t>    et la pression artérielle</a:t>
            </a:r>
          </a:p>
          <a:p>
            <a:endParaRPr lang="fr-CA" sz="2800" dirty="0">
              <a:solidFill>
                <a:schemeClr val="bg1"/>
              </a:solidFill>
            </a:endParaRPr>
          </a:p>
        </p:txBody>
      </p:sp>
      <p:sp>
        <p:nvSpPr>
          <p:cNvPr id="71" name="Freeform: Shape 70">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7300" y="0"/>
            <a:ext cx="4076697" cy="3156030"/>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3" name="Freeform: Shape 72">
            <a:extLst>
              <a:ext uri="{FF2B5EF4-FFF2-40B4-BE49-F238E27FC236}">
                <a16:creationId xmlns:a16="http://schemas.microsoft.com/office/drawing/2014/main" id="{46EA0402-5843-4D53-BF9C-BE7205812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1191" y="0"/>
            <a:ext cx="3932809" cy="3012142"/>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10" name="Picture 2" descr="Résultats de recherche d'images pour « verre de vin »"/>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789898" y="54917"/>
            <a:ext cx="1067595" cy="2503653"/>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Shape 74">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000" y="4047759"/>
            <a:ext cx="3428995" cy="2810239"/>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7" name="Freeform: Shape 76">
            <a:extLst>
              <a:ext uri="{FF2B5EF4-FFF2-40B4-BE49-F238E27FC236}">
                <a16:creationId xmlns:a16="http://schemas.microsoft.com/office/drawing/2014/main" id="{91B43EC4-7D6F-44CA-82DD-103883D236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71852" y="4204611"/>
            <a:ext cx="3272146" cy="265338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11" name="Picture 4" descr="Résultats de recherche d'images pour « verre de biere »"/>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6714292" y="4861769"/>
            <a:ext cx="1838097" cy="183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859854"/>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50B1CC"/>
        </a:solidFill>
        <a:effectLst/>
      </p:bgPr>
    </p:bg>
    <p:spTree>
      <p:nvGrpSpPr>
        <p:cNvPr id="1" name="">
          <a:extLst>
            <a:ext uri="{FF2B5EF4-FFF2-40B4-BE49-F238E27FC236}">
              <a16:creationId xmlns:a16="http://schemas.microsoft.com/office/drawing/2014/main" id="{B3140222-355A-E113-7579-12EEA7519584}"/>
            </a:ext>
          </a:extLst>
        </p:cNvPr>
        <p:cNvGrpSpPr/>
        <p:nvPr/>
      </p:nvGrpSpPr>
      <p:grpSpPr>
        <a:xfrm>
          <a:off x="0" y="0"/>
          <a:ext cx="0" cy="0"/>
          <a:chOff x="0" y="0"/>
          <a:chExt cx="0" cy="0"/>
        </a:xfrm>
      </p:grpSpPr>
      <p:sp>
        <p:nvSpPr>
          <p:cNvPr id="35842" name="Rectangle 2">
            <a:extLst>
              <a:ext uri="{FF2B5EF4-FFF2-40B4-BE49-F238E27FC236}">
                <a16:creationId xmlns:a16="http://schemas.microsoft.com/office/drawing/2014/main" id="{E1E881DB-6168-1F00-EA25-F104B2323B12}"/>
              </a:ext>
            </a:extLst>
          </p:cNvPr>
          <p:cNvSpPr>
            <a:spLocks noGrp="1" noChangeArrowheads="1"/>
          </p:cNvSpPr>
          <p:nvPr>
            <p:ph type="title"/>
          </p:nvPr>
        </p:nvSpPr>
        <p:spPr>
          <a:xfrm>
            <a:off x="600823" y="1306743"/>
            <a:ext cx="4790327" cy="994172"/>
          </a:xfrm>
        </p:spPr>
        <p:txBody>
          <a:bodyPr>
            <a:normAutofit fontScale="90000"/>
          </a:bodyPr>
          <a:lstStyle/>
          <a:p>
            <a:r>
              <a:rPr lang="fr-CA" dirty="0">
                <a:solidFill>
                  <a:schemeClr val="tx1"/>
                </a:solidFill>
              </a:rPr>
              <a:t>À QUOI CORRESPOND UN VERRE STANDARD?</a:t>
            </a:r>
          </a:p>
        </p:txBody>
      </p:sp>
      <p:sp>
        <p:nvSpPr>
          <p:cNvPr id="5" name="Rectangle 3">
            <a:extLst>
              <a:ext uri="{FF2B5EF4-FFF2-40B4-BE49-F238E27FC236}">
                <a16:creationId xmlns:a16="http://schemas.microsoft.com/office/drawing/2014/main" id="{D97790E8-135F-C391-E32C-D3528652A2A9}"/>
              </a:ext>
            </a:extLst>
          </p:cNvPr>
          <p:cNvSpPr>
            <a:spLocks noGrp="1" noChangeArrowheads="1"/>
          </p:cNvSpPr>
          <p:nvPr>
            <p:ph idx="1"/>
          </p:nvPr>
        </p:nvSpPr>
        <p:spPr>
          <a:xfrm>
            <a:off x="591611" y="2892729"/>
            <a:ext cx="5840051" cy="2192456"/>
          </a:xfrm>
        </p:spPr>
        <p:txBody>
          <a:bodyPr anchor="t">
            <a:normAutofit/>
          </a:bodyPr>
          <a:lstStyle/>
          <a:p>
            <a:pPr lvl="0" fontAlgn="base"/>
            <a:r>
              <a:rPr lang="fr-CA" sz="2600" dirty="0">
                <a:solidFill>
                  <a:schemeClr val="bg1"/>
                </a:solidFill>
              </a:rPr>
              <a:t>1 bière (12 oz ou 340 ml) ( ~ 5 % alcool)</a:t>
            </a:r>
          </a:p>
          <a:p>
            <a:pPr lvl="0" fontAlgn="base"/>
            <a:r>
              <a:rPr lang="fr-CA" sz="2600" dirty="0">
                <a:solidFill>
                  <a:schemeClr val="bg1"/>
                </a:solidFill>
              </a:rPr>
              <a:t>5 oz (150 ml) de vin sec</a:t>
            </a:r>
          </a:p>
          <a:p>
            <a:pPr lvl="0" fontAlgn="base"/>
            <a:r>
              <a:rPr lang="fr-CA" sz="2600" dirty="0">
                <a:solidFill>
                  <a:schemeClr val="bg1"/>
                </a:solidFill>
              </a:rPr>
              <a:t>3 oz (90 ml) de vin de dessert, porto</a:t>
            </a:r>
          </a:p>
          <a:p>
            <a:pPr lvl="0" fontAlgn="base"/>
            <a:r>
              <a:rPr lang="fr-CA" sz="2600" dirty="0">
                <a:solidFill>
                  <a:schemeClr val="bg1"/>
                </a:solidFill>
              </a:rPr>
              <a:t>1 ½ oz (45 ml) d’alcool fort (spiritueux)</a:t>
            </a:r>
            <a:endParaRPr lang="fr-CA" sz="2800" dirty="0">
              <a:solidFill>
                <a:schemeClr val="bg1"/>
              </a:solidFill>
            </a:endParaRPr>
          </a:p>
        </p:txBody>
      </p:sp>
      <p:sp>
        <p:nvSpPr>
          <p:cNvPr id="71" name="Freeform: Shape 70">
            <a:extLst>
              <a:ext uri="{FF2B5EF4-FFF2-40B4-BE49-F238E27FC236}">
                <a16:creationId xmlns:a16="http://schemas.microsoft.com/office/drawing/2014/main" id="{09C3C974-597F-1F56-24A5-E5C164A0FA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67300" y="0"/>
            <a:ext cx="4076697" cy="3156030"/>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3" name="Freeform: Shape 72">
            <a:extLst>
              <a:ext uri="{FF2B5EF4-FFF2-40B4-BE49-F238E27FC236}">
                <a16:creationId xmlns:a16="http://schemas.microsoft.com/office/drawing/2014/main" id="{086DD5C6-9247-7445-FCF8-C4864DAAA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11191" y="0"/>
            <a:ext cx="3932809" cy="3012142"/>
          </a:xfrm>
          <a:custGeom>
            <a:avLst/>
            <a:gdLst>
              <a:gd name="connsiteX0" fmla="*/ 205627 w 4502173"/>
              <a:gd name="connsiteY0" fmla="*/ 0 h 3448219"/>
              <a:gd name="connsiteX1" fmla="*/ 4502173 w 4502173"/>
              <a:gd name="connsiteY1" fmla="*/ 0 h 3448219"/>
              <a:gd name="connsiteX2" fmla="*/ 4502173 w 4502173"/>
              <a:gd name="connsiteY2" fmla="*/ 2368934 h 3448219"/>
              <a:gd name="connsiteX3" fmla="*/ 4365663 w 4502173"/>
              <a:gd name="connsiteY3" fmla="*/ 2551486 h 3448219"/>
              <a:gd name="connsiteX4" fmla="*/ 2464181 w 4502173"/>
              <a:gd name="connsiteY4" fmla="*/ 3448219 h 3448219"/>
              <a:gd name="connsiteX5" fmla="*/ 0 w 4502173"/>
              <a:gd name="connsiteY5" fmla="*/ 984038 h 3448219"/>
              <a:gd name="connsiteX6" fmla="*/ 193648 w 4502173"/>
              <a:gd name="connsiteY6" fmla="*/ 24867 h 3448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10" name="Picture 2" descr="Résultats de recherche d'images pour « verre de vin »">
            <a:extLst>
              <a:ext uri="{FF2B5EF4-FFF2-40B4-BE49-F238E27FC236}">
                <a16:creationId xmlns:a16="http://schemas.microsoft.com/office/drawing/2014/main" id="{93727939-1D10-63DB-6464-834A7923728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789898" y="54917"/>
            <a:ext cx="1067595" cy="2503653"/>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Shape 74">
            <a:extLst>
              <a:ext uri="{FF2B5EF4-FFF2-40B4-BE49-F238E27FC236}">
                <a16:creationId xmlns:a16="http://schemas.microsoft.com/office/drawing/2014/main" id="{72048AE5-F7BD-F461-B968-EA9873E66F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000" y="4047759"/>
            <a:ext cx="3428995" cy="2810239"/>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77" name="Freeform: Shape 76">
            <a:extLst>
              <a:ext uri="{FF2B5EF4-FFF2-40B4-BE49-F238E27FC236}">
                <a16:creationId xmlns:a16="http://schemas.microsoft.com/office/drawing/2014/main" id="{E79E3BFF-3CB8-C581-0557-C1C9258D0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71852" y="4204611"/>
            <a:ext cx="3272146" cy="2653389"/>
          </a:xfrm>
          <a:custGeom>
            <a:avLst/>
            <a:gdLst>
              <a:gd name="connsiteX0" fmla="*/ 1906524 w 3423175"/>
              <a:gd name="connsiteY0" fmla="*/ 0 h 2775859"/>
              <a:gd name="connsiteX1" fmla="*/ 3377691 w 3423175"/>
              <a:gd name="connsiteY1" fmla="*/ 693798 h 2775859"/>
              <a:gd name="connsiteX2" fmla="*/ 3423175 w 3423175"/>
              <a:gd name="connsiteY2" fmla="*/ 754624 h 2775859"/>
              <a:gd name="connsiteX3" fmla="*/ 3423175 w 3423175"/>
              <a:gd name="connsiteY3" fmla="*/ 2775859 h 2775859"/>
              <a:gd name="connsiteX4" fmla="*/ 211114 w 3423175"/>
              <a:gd name="connsiteY4" fmla="*/ 2775859 h 2775859"/>
              <a:gd name="connsiteX5" fmla="*/ 149824 w 3423175"/>
              <a:gd name="connsiteY5" fmla="*/ 2648629 h 2775859"/>
              <a:gd name="connsiteX6" fmla="*/ 0 w 3423175"/>
              <a:gd name="connsiteY6" fmla="*/ 1906524 h 2775859"/>
              <a:gd name="connsiteX7" fmla="*/ 1906524 w 3423175"/>
              <a:gd name="connsiteY7" fmla="*/ 0 h 2775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11" name="Picture 4" descr="Résultats de recherche d'images pour « verre de biere »">
            <a:extLst>
              <a:ext uri="{FF2B5EF4-FFF2-40B4-BE49-F238E27FC236}">
                <a16:creationId xmlns:a16="http://schemas.microsoft.com/office/drawing/2014/main" id="{55814590-4C1B-EF01-7490-4B7CC364C1B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6714292" y="4861769"/>
            <a:ext cx="1838097" cy="183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23151"/>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B11F1A-5C10-F54B-8337-628C8AC4309D}"/>
              </a:ext>
            </a:extLst>
          </p:cNvPr>
          <p:cNvSpPr>
            <a:spLocks noGrp="1"/>
          </p:cNvSpPr>
          <p:nvPr>
            <p:ph type="title"/>
          </p:nvPr>
        </p:nvSpPr>
        <p:spPr/>
        <p:txBody>
          <a:bodyPr/>
          <a:lstStyle/>
          <a:p>
            <a:r>
              <a:rPr lang="fr-FR" dirty="0"/>
              <a:t>Gestion du stress</a:t>
            </a:r>
          </a:p>
        </p:txBody>
      </p:sp>
      <p:pic>
        <p:nvPicPr>
          <p:cNvPr id="4" name="Espace réservé du contenu 3">
            <a:extLst>
              <a:ext uri="{FF2B5EF4-FFF2-40B4-BE49-F238E27FC236}">
                <a16:creationId xmlns:a16="http://schemas.microsoft.com/office/drawing/2014/main" id="{0996E231-EE2D-E34E-A70C-BBA1CE24812E}"/>
              </a:ext>
            </a:extLst>
          </p:cNvPr>
          <p:cNvPicPr>
            <a:picLocks noGrp="1" noChangeAspect="1"/>
          </p:cNvPicPr>
          <p:nvPr>
            <p:ph idx="1"/>
          </p:nvPr>
        </p:nvPicPr>
        <p:blipFill>
          <a:blip r:embed="rId2"/>
          <a:stretch>
            <a:fillRect/>
          </a:stretch>
        </p:blipFill>
        <p:spPr>
          <a:xfrm>
            <a:off x="2051719" y="1484784"/>
            <a:ext cx="5853549" cy="4926254"/>
          </a:xfrm>
        </p:spPr>
      </p:pic>
    </p:spTree>
    <p:extLst>
      <p:ext uri="{BB962C8B-B14F-4D97-AF65-F5344CB8AC3E}">
        <p14:creationId xmlns:p14="http://schemas.microsoft.com/office/powerpoint/2010/main" val="1670939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634EA94A-C819-4B8F-9E70-6331A72C1C89}"/>
              </a:ext>
            </a:extLst>
          </p:cNvPr>
          <p:cNvSpPr/>
          <p:nvPr/>
        </p:nvSpPr>
        <p:spPr>
          <a:xfrm rot="16200000" flipH="1">
            <a:off x="2195533" y="2961106"/>
            <a:ext cx="1656000" cy="5400000"/>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65" name="Rectangle 64">
            <a:extLst>
              <a:ext uri="{FF2B5EF4-FFF2-40B4-BE49-F238E27FC236}">
                <a16:creationId xmlns:a16="http://schemas.microsoft.com/office/drawing/2014/main" id="{2F4D5F01-E6C2-4D9D-AB8E-2E4ABE3AAD01}"/>
              </a:ext>
            </a:extLst>
          </p:cNvPr>
          <p:cNvSpPr/>
          <p:nvPr/>
        </p:nvSpPr>
        <p:spPr>
          <a:xfrm rot="16200000">
            <a:off x="6530459" y="1974599"/>
            <a:ext cx="1800200" cy="2980810"/>
          </a:xfrm>
          <a:prstGeom prst="rect">
            <a:avLst/>
          </a:prstGeom>
          <a:solidFill>
            <a:srgbClr val="0C98C1">
              <a:alpha val="63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64" name="Rectangle 63">
            <a:extLst>
              <a:ext uri="{FF2B5EF4-FFF2-40B4-BE49-F238E27FC236}">
                <a16:creationId xmlns:a16="http://schemas.microsoft.com/office/drawing/2014/main" id="{7B6DA2B7-74B6-419F-A3C7-527B1588D499}"/>
              </a:ext>
            </a:extLst>
          </p:cNvPr>
          <p:cNvSpPr/>
          <p:nvPr/>
        </p:nvSpPr>
        <p:spPr>
          <a:xfrm rot="16200000">
            <a:off x="845565" y="-189378"/>
            <a:ext cx="4356250" cy="5400319"/>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61" name="Rectangle 4">
            <a:extLst>
              <a:ext uri="{FF2B5EF4-FFF2-40B4-BE49-F238E27FC236}">
                <a16:creationId xmlns:a16="http://schemas.microsoft.com/office/drawing/2014/main" id="{B8678173-D636-405C-BEC1-DE2B3B721459}"/>
              </a:ext>
            </a:extLst>
          </p:cNvPr>
          <p:cNvSpPr>
            <a:spLocks noGrp="1" noChangeArrowheads="1"/>
          </p:cNvSpPr>
          <p:nvPr>
            <p:ph type="title"/>
          </p:nvPr>
        </p:nvSpPr>
        <p:spPr>
          <a:xfrm>
            <a:off x="6084168" y="937187"/>
            <a:ext cx="2836796" cy="4930246"/>
          </a:xfrm>
        </p:spPr>
        <p:txBody>
          <a:bodyPr>
            <a:normAutofit/>
          </a:bodyPr>
          <a:lstStyle/>
          <a:p>
            <a:r>
              <a:rPr lang="fr-CA" altLang="fr-FR" sz="3200" dirty="0">
                <a:solidFill>
                  <a:schemeClr val="bg1"/>
                </a:solidFill>
              </a:rPr>
              <a:t>Les causes de l’hypertension</a:t>
            </a:r>
          </a:p>
        </p:txBody>
      </p:sp>
      <mc:AlternateContent xmlns:mc="http://schemas.openxmlformats.org/markup-compatibility/2006" xmlns:a14="http://schemas.microsoft.com/office/drawing/2010/main">
        <mc:Choice Requires="a14">
          <p:sp>
            <p:nvSpPr>
              <p:cNvPr id="62" name="Rectangle 5">
                <a:extLst>
                  <a:ext uri="{FF2B5EF4-FFF2-40B4-BE49-F238E27FC236}">
                    <a16:creationId xmlns:a16="http://schemas.microsoft.com/office/drawing/2014/main" id="{387E56E2-1442-44C2-BB57-0F030AC2F1C3}"/>
                  </a:ext>
                </a:extLst>
              </p:cNvPr>
              <p:cNvSpPr>
                <a:spLocks noGrp="1" noChangeArrowheads="1"/>
              </p:cNvSpPr>
              <p:nvPr>
                <p:ph idx="1"/>
              </p:nvPr>
            </p:nvSpPr>
            <p:spPr>
              <a:xfrm>
                <a:off x="395536" y="404664"/>
                <a:ext cx="5400599" cy="6264696"/>
              </a:xfrm>
            </p:spPr>
            <p:txBody>
              <a:bodyPr anchor="ctr">
                <a:normAutofit lnSpcReduction="10000"/>
              </a:bodyPr>
              <a:lstStyle/>
              <a:p>
                <a:pPr marL="0" indent="0">
                  <a:lnSpc>
                    <a:spcPct val="90000"/>
                  </a:lnSpc>
                  <a:buNone/>
                </a:pPr>
                <a:r>
                  <a:rPr lang="fr-CA" altLang="fr-FR" sz="1800" b="1" dirty="0">
                    <a:solidFill>
                      <a:srgbClr val="EE2E24"/>
                    </a:solidFill>
                  </a:rPr>
                  <a:t>Hypertension artérielle </a:t>
                </a:r>
                <a:r>
                  <a:rPr lang="fr-CA" altLang="fr-FR" sz="1800" dirty="0"/>
                  <a:t>(95 %)</a:t>
                </a:r>
              </a:p>
              <a:p>
                <a:pPr marL="0" indent="0">
                  <a:lnSpc>
                    <a:spcPct val="90000"/>
                  </a:lnSpc>
                  <a:buNone/>
                </a:pPr>
                <a:r>
                  <a:rPr lang="fr-CA" altLang="fr-FR" sz="1800" dirty="0"/>
                  <a:t>Cause inconnue, mais les facteurs de risque majeurs :</a:t>
                </a:r>
              </a:p>
              <a:p>
                <a:pPr>
                  <a:lnSpc>
                    <a:spcPct val="90000"/>
                  </a:lnSpc>
                  <a:buFont typeface="Arial" panose="020B0604020202020204" pitchFamily="34" charset="0"/>
                  <a:buChar char="•"/>
                </a:pPr>
                <a:r>
                  <a:rPr lang="fr-CA" altLang="fr-FR" sz="1800" dirty="0"/>
                  <a:t>inactivité physique 	</a:t>
                </a:r>
              </a:p>
              <a:p>
                <a:pPr>
                  <a:lnSpc>
                    <a:spcPct val="90000"/>
                  </a:lnSpc>
                  <a:buFont typeface="Arial" panose="020B0604020202020204" pitchFamily="34" charset="0"/>
                  <a:buChar char="•"/>
                </a:pPr>
                <a:r>
                  <a:rPr lang="fr-CA" altLang="fr-FR" sz="1800" dirty="0"/>
                  <a:t> </a:t>
                </a:r>
                <a14:m>
                  <m:oMath xmlns:m="http://schemas.openxmlformats.org/officeDocument/2006/math">
                    <m:r>
                      <a:rPr lang="fr-FR" sz="1800" i="1">
                        <a:latin typeface="Cambria Math" panose="02040503050406030204" pitchFamily="18" charset="0"/>
                      </a:rPr>
                      <m:t>↑</m:t>
                    </m:r>
                  </m:oMath>
                </a14:m>
                <a:r>
                  <a:rPr lang="fr-CA" sz="1800" dirty="0"/>
                  <a:t> cholestérol</a:t>
                </a:r>
                <a:endParaRPr lang="fr-CA" altLang="fr-FR" sz="1800" dirty="0"/>
              </a:p>
              <a:p>
                <a:pPr>
                  <a:lnSpc>
                    <a:spcPct val="90000"/>
                  </a:lnSpc>
                  <a:buFont typeface="Arial" panose="020B0604020202020204" pitchFamily="34" charset="0"/>
                  <a:buChar char="•"/>
                </a:pPr>
                <a:r>
                  <a:rPr lang="fr-CA" altLang="fr-FR" sz="1800" dirty="0"/>
                  <a:t>diabète 	</a:t>
                </a:r>
              </a:p>
              <a:p>
                <a:pPr>
                  <a:lnSpc>
                    <a:spcPct val="90000"/>
                  </a:lnSpc>
                  <a:buFont typeface="Arial" panose="020B0604020202020204" pitchFamily="34" charset="0"/>
                  <a:buChar char="•"/>
                </a:pPr>
                <a:r>
                  <a:rPr lang="fr-CA" altLang="fr-FR" sz="1800" dirty="0"/>
                  <a:t>surplus de poids</a:t>
                </a:r>
              </a:p>
              <a:p>
                <a:pPr>
                  <a:lnSpc>
                    <a:spcPct val="90000"/>
                  </a:lnSpc>
                  <a:buFont typeface="Arial" panose="020B0604020202020204" pitchFamily="34" charset="0"/>
                  <a:buChar char="•"/>
                </a:pPr>
                <a:r>
                  <a:rPr lang="fr-CA" altLang="fr-FR" sz="1800" dirty="0"/>
                  <a:t>stress 	</a:t>
                </a:r>
              </a:p>
              <a:p>
                <a:pPr>
                  <a:lnSpc>
                    <a:spcPct val="90000"/>
                  </a:lnSpc>
                  <a:buFont typeface="Arial" panose="020B0604020202020204" pitchFamily="34" charset="0"/>
                  <a:buChar char="•"/>
                </a:pPr>
                <a:r>
                  <a:rPr lang="fr-CA" altLang="fr-FR" sz="1800" dirty="0"/>
                  <a:t>hérédité </a:t>
                </a:r>
              </a:p>
              <a:p>
                <a:pPr>
                  <a:lnSpc>
                    <a:spcPct val="90000"/>
                  </a:lnSpc>
                  <a:buFont typeface="Arial" panose="020B0604020202020204" pitchFamily="34" charset="0"/>
                  <a:buChar char="•"/>
                </a:pPr>
                <a:r>
                  <a:rPr lang="fr-CA" altLang="fr-FR" sz="1800" dirty="0"/>
                  <a:t>tabagisme</a:t>
                </a:r>
              </a:p>
              <a:p>
                <a:pPr>
                  <a:lnSpc>
                    <a:spcPct val="90000"/>
                  </a:lnSpc>
                  <a:buFont typeface="Arial" panose="020B0604020202020204" pitchFamily="34" charset="0"/>
                  <a:buChar char="•"/>
                </a:pPr>
                <a:r>
                  <a:rPr lang="fr-FR" altLang="fr-FR" sz="1800" dirty="0"/>
                  <a:t>ethnies (certaines) </a:t>
                </a:r>
              </a:p>
              <a:p>
                <a:pPr>
                  <a:lnSpc>
                    <a:spcPct val="90000"/>
                  </a:lnSpc>
                  <a:buFont typeface="Arial" panose="020B0604020202020204" pitchFamily="34" charset="0"/>
                  <a:buChar char="•"/>
                </a:pPr>
                <a:r>
                  <a:rPr lang="fr-FR" altLang="fr-FR" sz="1800" dirty="0"/>
                  <a:t>sexe masculin</a:t>
                </a:r>
              </a:p>
              <a:p>
                <a:pPr>
                  <a:lnSpc>
                    <a:spcPct val="90000"/>
                  </a:lnSpc>
                  <a:buFont typeface="Arial" panose="020B0604020202020204" pitchFamily="34" charset="0"/>
                  <a:buChar char="•"/>
                </a:pPr>
                <a:r>
                  <a:rPr lang="fr-FR" altLang="fr-FR" sz="1800" dirty="0"/>
                  <a:t>âge</a:t>
                </a:r>
              </a:p>
              <a:p>
                <a:pPr>
                  <a:lnSpc>
                    <a:spcPct val="90000"/>
                  </a:lnSpc>
                  <a:buFont typeface="Arial" panose="020B0604020202020204" pitchFamily="34" charset="0"/>
                  <a:buChar char="•"/>
                </a:pPr>
                <a:r>
                  <a:rPr lang="fr-FR" altLang="fr-FR" sz="1800" dirty="0"/>
                  <a:t>période post-ménopause chez la femme</a:t>
                </a:r>
              </a:p>
              <a:p>
                <a:pPr>
                  <a:lnSpc>
                    <a:spcPct val="90000"/>
                  </a:lnSpc>
                  <a:spcAft>
                    <a:spcPts val="1200"/>
                  </a:spcAft>
                  <a:buFont typeface="Arial" panose="020B0604020202020204" pitchFamily="34" charset="0"/>
                  <a:buChar char="•"/>
                </a:pPr>
                <a:r>
                  <a:rPr lang="fr-FR" altLang="fr-FR" sz="1800" dirty="0"/>
                  <a:t>consommation d’alcool </a:t>
                </a:r>
                <a:r>
                  <a:rPr lang="fr-CA" altLang="fr-FR" sz="1800" dirty="0"/>
                  <a:t>	</a:t>
                </a:r>
              </a:p>
              <a:p>
                <a:pPr marL="0" indent="0">
                  <a:lnSpc>
                    <a:spcPct val="90000"/>
                  </a:lnSpc>
                  <a:buNone/>
                </a:pPr>
                <a:r>
                  <a:rPr lang="fr-CA" altLang="fr-FR" sz="1800" b="1" dirty="0">
                    <a:solidFill>
                      <a:srgbClr val="EE2E24"/>
                    </a:solidFill>
                  </a:rPr>
                  <a:t>Hypertension artérielle attribuable à une cause secondaire </a:t>
                </a:r>
                <a:r>
                  <a:rPr lang="fr-CA" altLang="fr-FR" sz="1800" dirty="0"/>
                  <a:t>(5 %)</a:t>
                </a:r>
              </a:p>
              <a:p>
                <a:pPr marL="0" indent="0">
                  <a:lnSpc>
                    <a:spcPct val="90000"/>
                  </a:lnSpc>
                  <a:buNone/>
                </a:pPr>
                <a:r>
                  <a:rPr lang="fr-CA" altLang="fr-FR" sz="1800" dirty="0"/>
                  <a:t>Cause connue, par exemple :</a:t>
                </a:r>
              </a:p>
              <a:p>
                <a:pPr>
                  <a:lnSpc>
                    <a:spcPct val="90000"/>
                  </a:lnSpc>
                  <a:buFont typeface="Arial" panose="020B0604020202020204" pitchFamily="34" charset="0"/>
                  <a:buChar char="•"/>
                </a:pPr>
                <a:r>
                  <a:rPr lang="fr-CA" altLang="fr-FR" sz="1800" dirty="0"/>
                  <a:t>maladies rénales</a:t>
                </a:r>
              </a:p>
              <a:p>
                <a:pPr>
                  <a:lnSpc>
                    <a:spcPct val="90000"/>
                  </a:lnSpc>
                  <a:buFont typeface="Arial" panose="020B0604020202020204" pitchFamily="34" charset="0"/>
                  <a:buChar char="•"/>
                </a:pPr>
                <a:r>
                  <a:rPr lang="fr-CA" altLang="fr-FR" sz="1800" dirty="0"/>
                  <a:t>malformations congénitales</a:t>
                </a:r>
              </a:p>
              <a:p>
                <a:pPr>
                  <a:lnSpc>
                    <a:spcPct val="90000"/>
                  </a:lnSpc>
                  <a:buFont typeface="Arial" panose="020B0604020202020204" pitchFamily="34" charset="0"/>
                  <a:buChar char="•"/>
                </a:pPr>
                <a:r>
                  <a:rPr lang="fr-CA" altLang="fr-FR" sz="1800" dirty="0"/>
                  <a:t>etc.</a:t>
                </a:r>
                <a:br>
                  <a:rPr lang="fr-CA" altLang="fr-FR" sz="1800" dirty="0"/>
                </a:br>
                <a:endParaRPr lang="fr-CA" altLang="fr-FR" sz="1800" dirty="0"/>
              </a:p>
            </p:txBody>
          </p:sp>
        </mc:Choice>
        <mc:Fallback xmlns="">
          <p:sp>
            <p:nvSpPr>
              <p:cNvPr id="62" name="Rectangle 5">
                <a:extLst>
                  <a:ext uri="{FF2B5EF4-FFF2-40B4-BE49-F238E27FC236}">
                    <a16:creationId xmlns:a16="http://schemas.microsoft.com/office/drawing/2014/main" id="{387E56E2-1442-44C2-BB57-0F030AC2F1C3}"/>
                  </a:ext>
                </a:extLst>
              </p:cNvPr>
              <p:cNvSpPr>
                <a:spLocks noGrp="1" noRot="1" noChangeAspect="1" noMove="1" noResize="1" noEditPoints="1" noAdjustHandles="1" noChangeArrowheads="1" noChangeShapeType="1" noTextEdit="1"/>
              </p:cNvSpPr>
              <p:nvPr>
                <p:ph idx="1"/>
              </p:nvPr>
            </p:nvSpPr>
            <p:spPr>
              <a:xfrm>
                <a:off x="395536" y="404664"/>
                <a:ext cx="5400599" cy="6264696"/>
              </a:xfrm>
              <a:blipFill>
                <a:blip r:embed="rId3"/>
                <a:stretch>
                  <a:fillRect l="-1174"/>
                </a:stretch>
              </a:blipFill>
            </p:spPr>
            <p:txBody>
              <a:bodyPr/>
              <a:lstStyle/>
              <a:p>
                <a:r>
                  <a:rPr lang="fr-FR">
                    <a:noFill/>
                  </a:rPr>
                  <a:t> </a:t>
                </a:r>
              </a:p>
            </p:txBody>
          </p:sp>
        </mc:Fallback>
      </mc:AlternateContent>
      <p:cxnSp>
        <p:nvCxnSpPr>
          <p:cNvPr id="16" name="Connecteur droit 15">
            <a:extLst>
              <a:ext uri="{FF2B5EF4-FFF2-40B4-BE49-F238E27FC236}">
                <a16:creationId xmlns:a16="http://schemas.microsoft.com/office/drawing/2014/main" id="{EC2D641D-513F-45F1-815A-F97C7F639B1A}"/>
              </a:ext>
            </a:extLst>
          </p:cNvPr>
          <p:cNvCxnSpPr/>
          <p:nvPr/>
        </p:nvCxnSpPr>
        <p:spPr>
          <a:xfrm>
            <a:off x="5832000" y="1448780"/>
            <a:ext cx="0" cy="39604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60599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fr-CA" altLang="fr-FR" dirty="0"/>
              <a:t>Le tabagisme augmente…</a:t>
            </a:r>
            <a:endParaRPr lang="en-US" altLang="fr-FR" dirty="0"/>
          </a:p>
        </p:txBody>
      </p:sp>
      <p:sp>
        <p:nvSpPr>
          <p:cNvPr id="68611" name="Rectangle 3"/>
          <p:cNvSpPr>
            <a:spLocks noGrp="1" noChangeArrowheads="1"/>
          </p:cNvSpPr>
          <p:nvPr>
            <p:ph idx="1"/>
          </p:nvPr>
        </p:nvSpPr>
        <p:spPr/>
        <p:txBody>
          <a:bodyPr>
            <a:normAutofit/>
          </a:bodyPr>
          <a:lstStyle/>
          <a:p>
            <a:r>
              <a:rPr lang="en-US" altLang="fr-FR" dirty="0" err="1"/>
              <a:t>Votre</a:t>
            </a:r>
            <a:r>
              <a:rPr lang="en-US" altLang="fr-FR" dirty="0"/>
              <a:t> </a:t>
            </a:r>
            <a:r>
              <a:rPr lang="en-US" altLang="fr-FR" dirty="0" err="1"/>
              <a:t>pression</a:t>
            </a:r>
            <a:r>
              <a:rPr lang="en-US" altLang="fr-FR" dirty="0"/>
              <a:t> </a:t>
            </a:r>
            <a:r>
              <a:rPr lang="en-US" altLang="fr-FR" dirty="0" err="1"/>
              <a:t>artérielle</a:t>
            </a:r>
            <a:endParaRPr lang="en-US" altLang="fr-FR" dirty="0"/>
          </a:p>
          <a:p>
            <a:r>
              <a:rPr lang="fr-FR" altLang="fr-FR" dirty="0"/>
              <a:t>Votre risque de maladie cardiaque et d'AVC</a:t>
            </a:r>
          </a:p>
          <a:p>
            <a:r>
              <a:rPr lang="fr-FR" altLang="fr-FR" dirty="0"/>
              <a:t>Votre risque de différentes maladies pulmonaires</a:t>
            </a:r>
          </a:p>
          <a:p>
            <a:r>
              <a:rPr lang="fr-FR" altLang="fr-FR" dirty="0"/>
              <a:t>Votre risque de plusieurs </a:t>
            </a:r>
            <a:br>
              <a:rPr lang="fr-FR" altLang="fr-FR" dirty="0"/>
            </a:br>
            <a:r>
              <a:rPr lang="fr-FR" altLang="fr-FR" dirty="0"/>
              <a:t>types de cancer</a:t>
            </a:r>
            <a:endParaRPr lang="en-US" altLang="fr-FR" dirty="0"/>
          </a:p>
        </p:txBody>
      </p:sp>
      <p:pic>
        <p:nvPicPr>
          <p:cNvPr id="3" name="Image 2">
            <a:extLst>
              <a:ext uri="{FF2B5EF4-FFF2-40B4-BE49-F238E27FC236}">
                <a16:creationId xmlns:a16="http://schemas.microsoft.com/office/drawing/2014/main" id="{986B150F-2C97-4DC3-8984-0A1E174D8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904" y="3459559"/>
            <a:ext cx="4587614" cy="3123803"/>
          </a:xfrm>
          <a:prstGeom prst="rect">
            <a:avLst/>
          </a:prstGeom>
        </p:spPr>
      </p:pic>
    </p:spTree>
    <p:extLst>
      <p:ext uri="{BB962C8B-B14F-4D97-AF65-F5344CB8AC3E}">
        <p14:creationId xmlns:p14="http://schemas.microsoft.com/office/powerpoint/2010/main" val="18895025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072" y="470925"/>
            <a:ext cx="3285756"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394" name="Rectangle 2">
            <a:extLst>
              <a:ext uri="{FF2B5EF4-FFF2-40B4-BE49-F238E27FC236}">
                <a16:creationId xmlns:a16="http://schemas.microsoft.com/office/drawing/2014/main" id="{E8F27231-BF3D-2645-9BE7-63DE4C17B96A}"/>
              </a:ext>
            </a:extLst>
          </p:cNvPr>
          <p:cNvSpPr>
            <a:spLocks noGrp="1" noChangeArrowheads="1"/>
          </p:cNvSpPr>
          <p:nvPr>
            <p:ph type="title"/>
          </p:nvPr>
        </p:nvSpPr>
        <p:spPr>
          <a:xfrm>
            <a:off x="647271" y="1012004"/>
            <a:ext cx="2562119" cy="4795408"/>
          </a:xfrm>
        </p:spPr>
        <p:txBody>
          <a:bodyPr>
            <a:normAutofit/>
          </a:bodyPr>
          <a:lstStyle/>
          <a:p>
            <a:r>
              <a:rPr lang="fr-CA" altLang="fr-FR" sz="3100">
                <a:solidFill>
                  <a:srgbClr val="FFFFFF"/>
                </a:solidFill>
              </a:rPr>
              <a:t>Les médicaments</a:t>
            </a:r>
          </a:p>
        </p:txBody>
      </p:sp>
      <p:graphicFrame>
        <p:nvGraphicFramePr>
          <p:cNvPr id="59397" name="Rectangle 3">
            <a:extLst>
              <a:ext uri="{FF2B5EF4-FFF2-40B4-BE49-F238E27FC236}">
                <a16:creationId xmlns:a16="http://schemas.microsoft.com/office/drawing/2014/main" id="{22B3C505-5117-4A62-B982-17CA73B0B4ED}"/>
              </a:ext>
            </a:extLst>
          </p:cNvPr>
          <p:cNvGraphicFramePr>
            <a:graphicFrameLocks noGrp="1"/>
          </p:cNvGraphicFramePr>
          <p:nvPr>
            <p:ph idx="1"/>
            <p:extLst>
              <p:ext uri="{D42A27DB-BD31-4B8C-83A1-F6EECF244321}">
                <p14:modId xmlns:p14="http://schemas.microsoft.com/office/powerpoint/2010/main" val="805603583"/>
              </p:ext>
            </p:extLst>
          </p:nvPr>
        </p:nvGraphicFramePr>
        <p:xfrm>
          <a:off x="3895725" y="470924"/>
          <a:ext cx="4885203"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3619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E55F8157-7A0F-D04B-A80B-A6F9BE3BABB4}"/>
              </a:ext>
            </a:extLst>
          </p:cNvPr>
          <p:cNvSpPr>
            <a:spLocks noGrp="1" noChangeArrowheads="1"/>
          </p:cNvSpPr>
          <p:nvPr>
            <p:ph type="title"/>
          </p:nvPr>
        </p:nvSpPr>
        <p:spPr/>
        <p:txBody>
          <a:bodyPr/>
          <a:lstStyle/>
          <a:p>
            <a:r>
              <a:rPr lang="fr-CA" altLang="fr-FR" dirty="0"/>
              <a:t>L’action des médicaments</a:t>
            </a:r>
          </a:p>
        </p:txBody>
      </p:sp>
      <p:sp>
        <p:nvSpPr>
          <p:cNvPr id="45059" name="Rectangle 3">
            <a:extLst>
              <a:ext uri="{FF2B5EF4-FFF2-40B4-BE49-F238E27FC236}">
                <a16:creationId xmlns:a16="http://schemas.microsoft.com/office/drawing/2014/main" id="{6D02BFE3-5387-9746-88E4-F5C5D6FAE136}"/>
              </a:ext>
            </a:extLst>
          </p:cNvPr>
          <p:cNvSpPr>
            <a:spLocks noGrp="1" noChangeArrowheads="1"/>
          </p:cNvSpPr>
          <p:nvPr>
            <p:ph idx="1"/>
          </p:nvPr>
        </p:nvSpPr>
        <p:spPr>
          <a:xfrm>
            <a:off x="457200" y="1600206"/>
            <a:ext cx="6779096" cy="4525963"/>
          </a:xfrm>
        </p:spPr>
        <p:txBody>
          <a:bodyPr>
            <a:normAutofit fontScale="92500"/>
          </a:bodyPr>
          <a:lstStyle/>
          <a:p>
            <a:r>
              <a:rPr lang="fr-CA" altLang="fr-FR" dirty="0"/>
              <a:t>Cœur = la pompe</a:t>
            </a:r>
          </a:p>
          <a:p>
            <a:r>
              <a:rPr lang="fr-CA" altLang="fr-FR" dirty="0"/>
              <a:t>Vaisseaux sanguins = les tuyaux </a:t>
            </a:r>
          </a:p>
          <a:p>
            <a:endParaRPr lang="fr-CA" altLang="fr-FR" dirty="0"/>
          </a:p>
          <a:p>
            <a:r>
              <a:rPr lang="fr-CA" altLang="fr-FR" dirty="0"/>
              <a:t>Pour diminuer la pression sanguine, </a:t>
            </a:r>
            <a:br>
              <a:rPr lang="fr-CA" altLang="fr-FR" dirty="0"/>
            </a:br>
            <a:r>
              <a:rPr lang="fr-CA" altLang="fr-FR" dirty="0"/>
              <a:t>il faut :</a:t>
            </a:r>
          </a:p>
          <a:p>
            <a:pPr lvl="1"/>
            <a:r>
              <a:rPr lang="fr-CA" altLang="fr-FR" dirty="0"/>
              <a:t>diminuer le débit en diminuant le pompage </a:t>
            </a:r>
          </a:p>
          <a:p>
            <a:pPr lvl="1"/>
            <a:r>
              <a:rPr lang="fr-CA" altLang="fr-FR" dirty="0"/>
              <a:t>augmenter le diamètre des tuyaux </a:t>
            </a:r>
          </a:p>
          <a:p>
            <a:pPr lvl="1"/>
            <a:r>
              <a:rPr lang="fr-CA" altLang="fr-FR" dirty="0"/>
              <a:t>diminuer la quantité de liquide </a:t>
            </a:r>
            <a:br>
              <a:rPr lang="fr-CA" altLang="fr-FR" dirty="0"/>
            </a:br>
            <a:r>
              <a:rPr lang="fr-CA" altLang="fr-FR" dirty="0"/>
              <a:t>dans les tuyaux</a:t>
            </a:r>
          </a:p>
          <a:p>
            <a:endParaRPr lang="fr-CA" altLang="fr-FR" dirty="0"/>
          </a:p>
          <a:p>
            <a:endParaRPr lang="fr-CA" altLang="fr-FR" dirty="0"/>
          </a:p>
          <a:p>
            <a:endParaRPr lang="fr-CA" altLang="fr-FR" dirty="0"/>
          </a:p>
        </p:txBody>
      </p:sp>
      <p:sp>
        <p:nvSpPr>
          <p:cNvPr id="16" name="Rectangle 15">
            <a:extLst>
              <a:ext uri="{FF2B5EF4-FFF2-40B4-BE49-F238E27FC236}">
                <a16:creationId xmlns:a16="http://schemas.microsoft.com/office/drawing/2014/main" id="{246AB647-5AF3-484C-8AED-BD047836CEF2}"/>
              </a:ext>
            </a:extLst>
          </p:cNvPr>
          <p:cNvSpPr/>
          <p:nvPr/>
        </p:nvSpPr>
        <p:spPr>
          <a:xfrm>
            <a:off x="6588224" y="1988840"/>
            <a:ext cx="2915420" cy="3924436"/>
          </a:xfrm>
          <a:prstGeom prst="rect">
            <a:avLst/>
          </a:prstGeom>
          <a:blipFill dpi="0" rotWithShape="1">
            <a:blip r:embed="rId3" cstate="print">
              <a:extLst>
                <a:ext uri="{28A0092B-C50C-407E-A947-70E740481C1C}">
                  <a14:useLocalDpi xmlns:a14="http://schemas.microsoft.com/office/drawing/2010/main" val="0"/>
                </a:ext>
              </a:extLst>
            </a:blip>
            <a:srcRect/>
            <a:stretch>
              <a:fillRect l="7373" t="475" r="5783" b="2259"/>
            </a:stretch>
          </a:blipFill>
        </p:spPr>
        <p:style>
          <a:lnRef idx="0">
            <a:schemeClr val="lt1">
              <a:hueOff val="0"/>
              <a:satOff val="0"/>
              <a:lumOff val="0"/>
              <a:alphaOff val="0"/>
            </a:schemeClr>
          </a:lnRef>
          <a:fillRef idx="3">
            <a:scrgbClr r="0" g="0" b="0"/>
          </a:fillRef>
          <a:effectRef idx="2">
            <a:schemeClr val="accent1">
              <a:shade val="50000"/>
              <a:hueOff val="286770"/>
              <a:satOff val="-34417"/>
              <a:lumOff val="26257"/>
              <a:alphaOff val="0"/>
            </a:schemeClr>
          </a:effectRef>
          <a:fontRef idx="minor">
            <a:schemeClr val="lt1"/>
          </a:fontRef>
        </p:style>
        <p:txBody>
          <a:bodyPr/>
          <a:lstStyle/>
          <a:p>
            <a:endParaRPr lang="fr-FR"/>
          </a:p>
        </p:txBody>
      </p:sp>
    </p:spTree>
    <p:extLst>
      <p:ext uri="{BB962C8B-B14F-4D97-AF65-F5344CB8AC3E}">
        <p14:creationId xmlns:p14="http://schemas.microsoft.com/office/powerpoint/2010/main" val="30102810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C00C645-7F50-BD4E-A645-529E367CC35C}"/>
              </a:ext>
            </a:extLst>
          </p:cNvPr>
          <p:cNvSpPr>
            <a:spLocks noGrp="1" noChangeArrowheads="1"/>
          </p:cNvSpPr>
          <p:nvPr>
            <p:ph type="title"/>
          </p:nvPr>
        </p:nvSpPr>
        <p:spPr>
          <a:xfrm>
            <a:off x="720075" y="978102"/>
            <a:ext cx="7941325" cy="1062644"/>
          </a:xfrm>
        </p:spPr>
        <p:txBody>
          <a:bodyPr anchor="b">
            <a:normAutofit/>
          </a:bodyPr>
          <a:lstStyle/>
          <a:p>
            <a:r>
              <a:rPr lang="fr-CA" altLang="fr-FR"/>
              <a:t>Les médicaments</a:t>
            </a:r>
          </a:p>
        </p:txBody>
      </p:sp>
      <p:cxnSp>
        <p:nvCxnSpPr>
          <p:cNvPr id="72" name="Straight Connector 71">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718" y="2265037"/>
            <a:ext cx="7593759"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Graphique 4" descr="Médecine">
            <a:extLst>
              <a:ext uri="{FF2B5EF4-FFF2-40B4-BE49-F238E27FC236}">
                <a16:creationId xmlns:a16="http://schemas.microsoft.com/office/drawing/2014/main" id="{F4629C4B-F15E-4316-B01B-6F6DCA82F5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517" y="2811104"/>
            <a:ext cx="2524860" cy="2524860"/>
          </a:xfrm>
          <a:prstGeom prst="rect">
            <a:avLst/>
          </a:prstGeom>
        </p:spPr>
      </p:pic>
      <p:sp>
        <p:nvSpPr>
          <p:cNvPr id="61443" name="Rectangle 3">
            <a:extLst>
              <a:ext uri="{FF2B5EF4-FFF2-40B4-BE49-F238E27FC236}">
                <a16:creationId xmlns:a16="http://schemas.microsoft.com/office/drawing/2014/main" id="{F2C9DCC2-8219-A842-A5DB-4FB32474EA47}"/>
              </a:ext>
            </a:extLst>
          </p:cNvPr>
          <p:cNvSpPr>
            <a:spLocks noGrp="1" noChangeArrowheads="1"/>
          </p:cNvSpPr>
          <p:nvPr>
            <p:ph idx="1"/>
          </p:nvPr>
        </p:nvSpPr>
        <p:spPr>
          <a:xfrm>
            <a:off x="3716515" y="2682433"/>
            <a:ext cx="4711627" cy="3215749"/>
          </a:xfrm>
        </p:spPr>
        <p:txBody>
          <a:bodyPr>
            <a:normAutofit/>
          </a:bodyPr>
          <a:lstStyle/>
          <a:p>
            <a:r>
              <a:rPr lang="fr-FR" altLang="fr-FR" sz="2100" dirty="0"/>
              <a:t>Plusieurs classes de médicaments sont disponibles</a:t>
            </a:r>
          </a:p>
          <a:p>
            <a:r>
              <a:rPr lang="fr-FR" altLang="fr-FR" sz="2100" dirty="0"/>
              <a:t>Plus d’un agent antihypertenseur peut s’avérer nécessaire</a:t>
            </a:r>
          </a:p>
          <a:p>
            <a:r>
              <a:rPr lang="fr-FR" altLang="fr-FR" sz="2100" dirty="0"/>
              <a:t>Certains médicaments assurent une protection contre des maladies associées </a:t>
            </a:r>
            <a:br>
              <a:rPr lang="fr-FR" altLang="fr-FR" sz="2100" dirty="0"/>
            </a:br>
            <a:r>
              <a:rPr lang="fr-FR" altLang="fr-FR" sz="2100" dirty="0"/>
              <a:t>(ex. : prévention des complications du diabète)</a:t>
            </a:r>
            <a:endParaRPr lang="fr-CA" altLang="fr-FR" sz="2100" dirty="0"/>
          </a:p>
        </p:txBody>
      </p:sp>
    </p:spTree>
    <p:extLst>
      <p:ext uri="{BB962C8B-B14F-4D97-AF65-F5344CB8AC3E}">
        <p14:creationId xmlns:p14="http://schemas.microsoft.com/office/powerpoint/2010/main" val="24981275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6F8DC9C-497A-40DE-AE06-53D9715E09DD}"/>
              </a:ext>
            </a:extLst>
          </p:cNvPr>
          <p:cNvSpPr/>
          <p:nvPr/>
        </p:nvSpPr>
        <p:spPr>
          <a:xfrm rot="16200000">
            <a:off x="3006687" y="-2611153"/>
            <a:ext cx="3068961" cy="8291264"/>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69634" name="Rectangle 2">
            <a:extLst>
              <a:ext uri="{FF2B5EF4-FFF2-40B4-BE49-F238E27FC236}">
                <a16:creationId xmlns:a16="http://schemas.microsoft.com/office/drawing/2014/main" id="{C426CCAF-9472-3C49-A4C4-667D25B7018B}"/>
              </a:ext>
            </a:extLst>
          </p:cNvPr>
          <p:cNvSpPr>
            <a:spLocks noGrp="1" noChangeArrowheads="1"/>
          </p:cNvSpPr>
          <p:nvPr>
            <p:ph type="title"/>
          </p:nvPr>
        </p:nvSpPr>
        <p:spPr>
          <a:xfrm>
            <a:off x="395535" y="274638"/>
            <a:ext cx="8291265" cy="2794322"/>
          </a:xfrm>
        </p:spPr>
        <p:txBody>
          <a:bodyPr>
            <a:noAutofit/>
          </a:bodyPr>
          <a:lstStyle/>
          <a:p>
            <a:pPr algn="ctr"/>
            <a:r>
              <a:rPr lang="fr-FR" altLang="fr-FR" sz="3600" dirty="0"/>
              <a:t>Conseils pour vous aider à bien MAÎTRISER votre pression artérielle lors de la prise d’une médication</a:t>
            </a:r>
            <a:endParaRPr lang="fr-CA" altLang="fr-FR" sz="3600" dirty="0"/>
          </a:p>
        </p:txBody>
      </p:sp>
      <p:sp>
        <p:nvSpPr>
          <p:cNvPr id="55299" name="Rectangle 3">
            <a:extLst>
              <a:ext uri="{FF2B5EF4-FFF2-40B4-BE49-F238E27FC236}">
                <a16:creationId xmlns:a16="http://schemas.microsoft.com/office/drawing/2014/main" id="{53F95462-4867-8F4D-A834-3A4E328DB41A}"/>
              </a:ext>
            </a:extLst>
          </p:cNvPr>
          <p:cNvSpPr>
            <a:spLocks noGrp="1" noChangeArrowheads="1"/>
          </p:cNvSpPr>
          <p:nvPr>
            <p:ph idx="1"/>
          </p:nvPr>
        </p:nvSpPr>
        <p:spPr>
          <a:xfrm>
            <a:off x="457200" y="3140968"/>
            <a:ext cx="8229600" cy="2985201"/>
          </a:xfrm>
        </p:spPr>
        <p:txBody>
          <a:bodyPr/>
          <a:lstStyle/>
          <a:p>
            <a:r>
              <a:rPr lang="fr-FR" altLang="fr-FR" dirty="0"/>
              <a:t>Demandez des renseignements à votre </a:t>
            </a:r>
            <a:r>
              <a:rPr lang="fr-FR" altLang="fr-FR" b="1" dirty="0"/>
              <a:t>médecin</a:t>
            </a:r>
            <a:r>
              <a:rPr lang="fr-FR" altLang="fr-FR" dirty="0"/>
              <a:t> ou à votre </a:t>
            </a:r>
            <a:r>
              <a:rPr lang="fr-FR" altLang="fr-FR" b="1" dirty="0"/>
              <a:t>pharmacien</a:t>
            </a:r>
            <a:r>
              <a:rPr lang="fr-FR" altLang="fr-FR" dirty="0"/>
              <a:t> :</a:t>
            </a:r>
          </a:p>
          <a:p>
            <a:pPr lvl="1"/>
            <a:r>
              <a:rPr lang="fr-FR" altLang="fr-FR" dirty="0"/>
              <a:t>si vous désirez </a:t>
            </a:r>
            <a:r>
              <a:rPr lang="fr-FR" altLang="fr-FR" b="1" dirty="0"/>
              <a:t>combiner</a:t>
            </a:r>
            <a:r>
              <a:rPr lang="fr-FR" altLang="fr-FR" dirty="0"/>
              <a:t> une autre substance</a:t>
            </a:r>
            <a:br>
              <a:rPr lang="fr-FR" altLang="fr-FR" dirty="0"/>
            </a:br>
            <a:r>
              <a:rPr lang="fr-FR" altLang="fr-FR" dirty="0"/>
              <a:t>à votre médication (ex. : produits naturels) </a:t>
            </a:r>
          </a:p>
          <a:p>
            <a:pPr lvl="1"/>
            <a:r>
              <a:rPr lang="fr-FR" altLang="fr-FR" dirty="0"/>
              <a:t>si vous ressentez un </a:t>
            </a:r>
            <a:r>
              <a:rPr lang="fr-FR" altLang="fr-FR" b="1" dirty="0"/>
              <a:t>effet indésirable</a:t>
            </a:r>
            <a:endParaRPr lang="fr-CA" altLang="fr-FR" b="1" dirty="0"/>
          </a:p>
        </p:txBody>
      </p:sp>
    </p:spTree>
    <p:extLst>
      <p:ext uri="{BB962C8B-B14F-4D97-AF65-F5344CB8AC3E}">
        <p14:creationId xmlns:p14="http://schemas.microsoft.com/office/powerpoint/2010/main" val="2089083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EACAB667-BD7C-7D42-A98D-D2B46B642E65}"/>
              </a:ext>
            </a:extLst>
          </p:cNvPr>
          <p:cNvSpPr>
            <a:spLocks noGrp="1"/>
          </p:cNvSpPr>
          <p:nvPr>
            <p:ph type="title"/>
          </p:nvPr>
        </p:nvSpPr>
        <p:spPr>
          <a:xfrm>
            <a:off x="628650" y="672747"/>
            <a:ext cx="7886700" cy="715556"/>
          </a:xfrm>
        </p:spPr>
        <p:txBody>
          <a:bodyPr>
            <a:normAutofit/>
          </a:bodyPr>
          <a:lstStyle/>
          <a:p>
            <a:pPr algn="ctr"/>
            <a:r>
              <a:rPr lang="fr-FR" sz="2600" dirty="0">
                <a:solidFill>
                  <a:schemeClr val="bg1"/>
                </a:solidFill>
              </a:rPr>
              <a:t>Comment faire pour ne pas oublier ses médicaments?</a:t>
            </a:r>
          </a:p>
        </p:txBody>
      </p:sp>
      <p:sp>
        <p:nvSpPr>
          <p:cNvPr id="3" name="Espace réservé du contenu 2">
            <a:extLst>
              <a:ext uri="{FF2B5EF4-FFF2-40B4-BE49-F238E27FC236}">
                <a16:creationId xmlns:a16="http://schemas.microsoft.com/office/drawing/2014/main" id="{7879E2A8-DFD0-2445-A57E-6F5E23DB09D3}"/>
              </a:ext>
            </a:extLst>
          </p:cNvPr>
          <p:cNvSpPr>
            <a:spLocks noGrp="1"/>
          </p:cNvSpPr>
          <p:nvPr>
            <p:ph idx="1"/>
          </p:nvPr>
        </p:nvSpPr>
        <p:spPr>
          <a:xfrm>
            <a:off x="1071562" y="1844824"/>
            <a:ext cx="7244854" cy="2304256"/>
          </a:xfrm>
        </p:spPr>
        <p:txBody>
          <a:bodyPr>
            <a:normAutofit/>
          </a:bodyPr>
          <a:lstStyle/>
          <a:p>
            <a:pPr>
              <a:lnSpc>
                <a:spcPct val="90000"/>
              </a:lnSpc>
            </a:pPr>
            <a:r>
              <a:rPr lang="fr-FR" sz="2400" dirty="0"/>
              <a:t>Les prendre </a:t>
            </a:r>
            <a:r>
              <a:rPr lang="fr-FR" sz="2400" b="1" dirty="0"/>
              <a:t>tels que prescrits</a:t>
            </a:r>
          </a:p>
          <a:p>
            <a:pPr>
              <a:lnSpc>
                <a:spcPct val="90000"/>
              </a:lnSpc>
            </a:pPr>
            <a:r>
              <a:rPr lang="fr-CA" altLang="fr-FR" sz="2400" dirty="0"/>
              <a:t>Respecter un </a:t>
            </a:r>
            <a:r>
              <a:rPr lang="fr-CA" altLang="fr-FR" sz="2400" b="1" dirty="0"/>
              <a:t>horaire fixe </a:t>
            </a:r>
            <a:r>
              <a:rPr lang="fr-CA" altLang="fr-FR" sz="2400" dirty="0"/>
              <a:t>: repas, coucher, etc.</a:t>
            </a:r>
          </a:p>
          <a:p>
            <a:pPr>
              <a:lnSpc>
                <a:spcPct val="90000"/>
              </a:lnSpc>
            </a:pPr>
            <a:r>
              <a:rPr lang="fr-CA" altLang="fr-FR" sz="2400" dirty="0"/>
              <a:t>Utiliser un </a:t>
            </a:r>
            <a:r>
              <a:rPr lang="fr-CA" altLang="fr-FR" sz="2400" b="1" dirty="0"/>
              <a:t>pilulier</a:t>
            </a:r>
            <a:r>
              <a:rPr lang="fr-CA" altLang="fr-FR" sz="2400" dirty="0"/>
              <a:t> ou une </a:t>
            </a:r>
            <a:r>
              <a:rPr lang="fr-CA" altLang="fr-FR" sz="2400" b="1" dirty="0"/>
              <a:t>dosette</a:t>
            </a:r>
          </a:p>
          <a:p>
            <a:pPr>
              <a:lnSpc>
                <a:spcPct val="90000"/>
              </a:lnSpc>
            </a:pPr>
            <a:r>
              <a:rPr lang="fr-CA" altLang="fr-FR" sz="2400" dirty="0"/>
              <a:t>Les renouveler </a:t>
            </a:r>
            <a:r>
              <a:rPr lang="fr-CA" altLang="fr-FR" sz="2400" b="1" dirty="0"/>
              <a:t>à date fixe</a:t>
            </a:r>
          </a:p>
          <a:p>
            <a:pPr>
              <a:lnSpc>
                <a:spcPct val="90000"/>
              </a:lnSpc>
            </a:pPr>
            <a:endParaRPr lang="fr-FR" sz="2400" dirty="0"/>
          </a:p>
          <a:p>
            <a:pPr>
              <a:lnSpc>
                <a:spcPct val="90000"/>
              </a:lnSpc>
            </a:pPr>
            <a:endParaRPr lang="fr-FR" sz="2400" dirty="0"/>
          </a:p>
        </p:txBody>
      </p:sp>
      <p:pic>
        <p:nvPicPr>
          <p:cNvPr id="7" name="Image 6">
            <a:extLst>
              <a:ext uri="{FF2B5EF4-FFF2-40B4-BE49-F238E27FC236}">
                <a16:creationId xmlns:a16="http://schemas.microsoft.com/office/drawing/2014/main" id="{D315D279-7BA8-43AA-A984-77CF055B25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4293096"/>
            <a:ext cx="5239494" cy="1729541"/>
          </a:xfrm>
          <a:prstGeom prst="rect">
            <a:avLst/>
          </a:prstGeom>
        </p:spPr>
      </p:pic>
    </p:spTree>
    <p:extLst>
      <p:ext uri="{BB962C8B-B14F-4D97-AF65-F5344CB8AC3E}">
        <p14:creationId xmlns:p14="http://schemas.microsoft.com/office/powerpoint/2010/main" val="41161464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3B2BD8E-5E25-B246-B275-54F6DA674ECF}"/>
              </a:ext>
            </a:extLst>
          </p:cNvPr>
          <p:cNvSpPr>
            <a:spLocks noGrp="1" noChangeArrowheads="1"/>
          </p:cNvSpPr>
          <p:nvPr>
            <p:ph type="title"/>
          </p:nvPr>
        </p:nvSpPr>
        <p:spPr/>
        <p:txBody>
          <a:bodyPr>
            <a:noAutofit/>
          </a:bodyPr>
          <a:lstStyle/>
          <a:p>
            <a:r>
              <a:rPr lang="en-US" altLang="fr-FR" sz="3200" dirty="0"/>
              <a:t>9 </a:t>
            </a:r>
            <a:r>
              <a:rPr lang="en-US" altLang="fr-FR" sz="3200" dirty="0" err="1"/>
              <a:t>façons</a:t>
            </a:r>
            <a:r>
              <a:rPr lang="en-US" altLang="fr-FR" sz="3200" dirty="0"/>
              <a:t> qui </a:t>
            </a:r>
            <a:r>
              <a:rPr lang="en-US" altLang="fr-FR" sz="3200" dirty="0" err="1"/>
              <a:t>peuvent</a:t>
            </a:r>
            <a:r>
              <a:rPr lang="en-US" altLang="fr-FR" sz="3200" dirty="0"/>
              <a:t> </a:t>
            </a:r>
            <a:r>
              <a:rPr lang="en-US" altLang="fr-FR" sz="3200" dirty="0" err="1"/>
              <a:t>vous</a:t>
            </a:r>
            <a:r>
              <a:rPr lang="en-US" altLang="fr-FR" sz="3200" dirty="0"/>
              <a:t> aider </a:t>
            </a:r>
            <a:r>
              <a:rPr lang="en-US" altLang="fr-FR" sz="3200" b="1" dirty="0"/>
              <a:t>à </a:t>
            </a:r>
            <a:r>
              <a:rPr lang="en-US" altLang="fr-FR" sz="3200" b="1" dirty="0" err="1"/>
              <a:t>prévenir</a:t>
            </a:r>
            <a:r>
              <a:rPr lang="en-US" altLang="fr-FR" sz="3200" b="1" dirty="0"/>
              <a:t> </a:t>
            </a:r>
            <a:r>
              <a:rPr lang="en-US" altLang="fr-FR" sz="3200" dirty="0" err="1"/>
              <a:t>ou</a:t>
            </a:r>
            <a:r>
              <a:rPr lang="en-US" altLang="fr-FR" sz="3200" dirty="0"/>
              <a:t> </a:t>
            </a:r>
            <a:r>
              <a:rPr lang="en-US" altLang="fr-FR" sz="3200" b="1" dirty="0" err="1"/>
              <a:t>ma</a:t>
            </a:r>
            <a:r>
              <a:rPr lang="en-US" altLang="ja-JP" sz="3200" b="1" dirty="0" err="1"/>
              <a:t>îtriser</a:t>
            </a:r>
            <a:r>
              <a:rPr lang="en-US" altLang="ja-JP" sz="3200" dirty="0"/>
              <a:t> </a:t>
            </a:r>
            <a:r>
              <a:rPr lang="en-US" altLang="ja-JP" sz="3200" dirty="0" err="1"/>
              <a:t>votre</a:t>
            </a:r>
            <a:r>
              <a:rPr lang="en-US" altLang="ja-JP" sz="3200" dirty="0"/>
              <a:t> hypertension</a:t>
            </a:r>
            <a:endParaRPr lang="en-CA" altLang="fr-FR" sz="3200" dirty="0"/>
          </a:p>
        </p:txBody>
      </p:sp>
      <p:sp>
        <p:nvSpPr>
          <p:cNvPr id="31747" name="Rectangle 3">
            <a:extLst>
              <a:ext uri="{FF2B5EF4-FFF2-40B4-BE49-F238E27FC236}">
                <a16:creationId xmlns:a16="http://schemas.microsoft.com/office/drawing/2014/main" id="{41B52A63-5FF3-1743-A073-E3D47E4F4965}"/>
              </a:ext>
            </a:extLst>
          </p:cNvPr>
          <p:cNvSpPr>
            <a:spLocks noGrp="1" noChangeArrowheads="1"/>
          </p:cNvSpPr>
          <p:nvPr>
            <p:ph idx="1"/>
          </p:nvPr>
        </p:nvSpPr>
        <p:spPr>
          <a:xfrm>
            <a:off x="611560" y="1600206"/>
            <a:ext cx="7920880" cy="4983156"/>
          </a:xfrm>
        </p:spPr>
        <p:txBody>
          <a:bodyPr>
            <a:normAutofit fontScale="92500" lnSpcReduction="20000"/>
          </a:bodyPr>
          <a:lstStyle/>
          <a:p>
            <a:pPr marL="514350" indent="-514350">
              <a:buFont typeface="+mj-lt"/>
              <a:buAutoNum type="arabicPeriod"/>
            </a:pPr>
            <a:r>
              <a:rPr lang="fr-CA" altLang="fr-FR" dirty="0"/>
              <a:t>Adopter une alimentation saine</a:t>
            </a:r>
          </a:p>
          <a:p>
            <a:pPr marL="514350" indent="-514350">
              <a:buFont typeface="+mj-lt"/>
              <a:buAutoNum type="arabicPeriod"/>
            </a:pPr>
            <a:r>
              <a:rPr lang="fr-CA" altLang="fr-FR" dirty="0"/>
              <a:t>Contr</a:t>
            </a:r>
            <a:r>
              <a:rPr lang="fr-CA" altLang="ja-JP" dirty="0"/>
              <a:t>ôler votre poids</a:t>
            </a:r>
          </a:p>
          <a:p>
            <a:pPr marL="514350" indent="-514350">
              <a:buFont typeface="+mj-lt"/>
              <a:buAutoNum type="arabicPeriod"/>
            </a:pPr>
            <a:r>
              <a:rPr lang="fr-CA" altLang="fr-FR" dirty="0"/>
              <a:t>Réduire le sel et les aliments préparés</a:t>
            </a:r>
          </a:p>
          <a:p>
            <a:pPr marL="514350" indent="-514350">
              <a:buFont typeface="+mj-lt"/>
              <a:buAutoNum type="arabicPeriod"/>
            </a:pPr>
            <a:r>
              <a:rPr lang="fr-CA" altLang="fr-FR" dirty="0"/>
              <a:t>Limiter votre consommation d’alcool à 2 consommations ou moins par jour</a:t>
            </a:r>
          </a:p>
          <a:p>
            <a:pPr marL="514350" indent="-514350">
              <a:buFont typeface="+mj-lt"/>
              <a:buAutoNum type="arabicPeriod"/>
            </a:pPr>
            <a:r>
              <a:rPr lang="fr-CA" altLang="ja-JP" dirty="0"/>
              <a:t>Être actif durant</a:t>
            </a:r>
            <a:r>
              <a:rPr lang="fr-CA" altLang="fr-FR" dirty="0"/>
              <a:t> 45-60 minutes 4-5 fois/semaine</a:t>
            </a:r>
          </a:p>
          <a:p>
            <a:pPr marL="514350" indent="-514350">
              <a:buFont typeface="+mj-lt"/>
              <a:buAutoNum type="arabicPeriod"/>
            </a:pPr>
            <a:r>
              <a:rPr lang="fr-CA" altLang="fr-FR" dirty="0"/>
              <a:t>Cesser de fumer</a:t>
            </a:r>
          </a:p>
          <a:p>
            <a:pPr marL="514350" indent="-514350">
              <a:buFont typeface="+mj-lt"/>
              <a:buAutoNum type="arabicPeriod"/>
            </a:pPr>
            <a:r>
              <a:rPr lang="fr-CA" altLang="fr-FR" dirty="0"/>
              <a:t>Prendre le temps de relaxer</a:t>
            </a:r>
          </a:p>
          <a:p>
            <a:pPr marL="514350" indent="-514350">
              <a:buFont typeface="+mj-lt"/>
              <a:buAutoNum type="arabicPeriod"/>
            </a:pPr>
            <a:r>
              <a:rPr lang="fr-CA" altLang="fr-FR" dirty="0"/>
              <a:t>Adhérer à votre traitement médicamenteux</a:t>
            </a:r>
          </a:p>
          <a:p>
            <a:pPr marL="514350" indent="-514350">
              <a:buFont typeface="+mj-lt"/>
              <a:buAutoNum type="arabicPeriod"/>
            </a:pPr>
            <a:r>
              <a:rPr lang="fr-CA" altLang="fr-FR" dirty="0"/>
              <a:t>Mesurer votre pression artérielle à la maison </a:t>
            </a:r>
          </a:p>
          <a:p>
            <a:pPr marL="514350" indent="-514350">
              <a:buFont typeface="+mj-lt"/>
              <a:buAutoNum type="arabicPeriod"/>
            </a:pPr>
            <a:endParaRPr lang="fr-CA" altLang="fr-FR" dirty="0"/>
          </a:p>
          <a:p>
            <a:pPr marL="514350" indent="-514350">
              <a:buFont typeface="+mj-lt"/>
              <a:buAutoNum type="arabicPeriod"/>
            </a:pPr>
            <a:endParaRPr lang="fr-CA" altLang="fr-FR" dirty="0"/>
          </a:p>
        </p:txBody>
      </p:sp>
      <p:sp>
        <p:nvSpPr>
          <p:cNvPr id="31745" name="Espace réservé du numéro de diapositive 5">
            <a:extLst>
              <a:ext uri="{FF2B5EF4-FFF2-40B4-BE49-F238E27FC236}">
                <a16:creationId xmlns:a16="http://schemas.microsoft.com/office/drawing/2014/main" id="{D5AF258C-D99B-F64D-A129-9FA10826EF94}"/>
              </a:ext>
            </a:extLst>
          </p:cNvPr>
          <p:cNvSpPr>
            <a:spLocks noGrp="1"/>
          </p:cNvSpPr>
          <p:nvPr>
            <p:ph type="sldNum" sz="quarter" idx="12"/>
          </p:nvPr>
        </p:nvSpPr>
        <p:spPr>
          <a:xfrm>
            <a:off x="6553200" y="6356542"/>
            <a:ext cx="2133600" cy="365125"/>
          </a:xfrm>
        </p:spPr>
        <p:txBody>
          <a:bodyPr/>
          <a:lstStyle>
            <a:defPPr>
              <a:defRPr lang="en-US"/>
            </a:defPPr>
            <a:lvl1pPr algn="r" rtl="0" eaLnBrk="1" fontAlgn="base" hangingPunct="1">
              <a:spcBef>
                <a:spcPct val="0"/>
              </a:spcBef>
              <a:spcAft>
                <a:spcPct val="0"/>
              </a:spcAft>
              <a:defRPr sz="1000" kern="1200" smtClean="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fld id="{0E4DE7AD-7A3A-BC46-8A64-B3E6AE604907}" type="slidenum">
              <a:rPr lang="fr-CA" altLang="fr-FR" smtClean="0"/>
              <a:pPr/>
              <a:t>46</a:t>
            </a:fld>
            <a:endParaRPr lang="fr-CA" altLang="fr-FR"/>
          </a:p>
        </p:txBody>
      </p:sp>
    </p:spTree>
    <p:extLst>
      <p:ext uri="{BB962C8B-B14F-4D97-AF65-F5344CB8AC3E}">
        <p14:creationId xmlns:p14="http://schemas.microsoft.com/office/powerpoint/2010/main" val="302392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fr-CA" dirty="0"/>
              <a:t>Si ma pression est élevée, puis-je pratiquer un sport?</a:t>
            </a:r>
            <a:endParaRPr lang="en-CA" dirty="0"/>
          </a:p>
        </p:txBody>
      </p:sp>
      <p:sp>
        <p:nvSpPr>
          <p:cNvPr id="8" name="Espace réservé du contenu 7">
            <a:extLst>
              <a:ext uri="{FF2B5EF4-FFF2-40B4-BE49-F238E27FC236}">
                <a16:creationId xmlns:a16="http://schemas.microsoft.com/office/drawing/2014/main" id="{B4F78D08-55E1-453D-AFD3-2253B24FECF6}"/>
              </a:ext>
            </a:extLst>
          </p:cNvPr>
          <p:cNvSpPr>
            <a:spLocks noGrp="1"/>
          </p:cNvSpPr>
          <p:nvPr>
            <p:ph idx="1"/>
          </p:nvPr>
        </p:nvSpPr>
        <p:spPr>
          <a:xfrm>
            <a:off x="457200" y="1600206"/>
            <a:ext cx="8229600" cy="5257794"/>
          </a:xfrm>
        </p:spPr>
        <p:txBody>
          <a:bodyPr>
            <a:normAutofit fontScale="92500" lnSpcReduction="10000"/>
          </a:bodyPr>
          <a:lstStyle/>
          <a:p>
            <a:pPr marL="0" indent="0">
              <a:buNone/>
            </a:pPr>
            <a:r>
              <a:rPr lang="fr-CA" dirty="0">
                <a:solidFill>
                  <a:srgbClr val="EE2E24"/>
                </a:solidFill>
              </a:rPr>
              <a:t>Oui! SURTOUT les hypertendus</a:t>
            </a:r>
          </a:p>
          <a:p>
            <a:endParaRPr lang="fr-CA" dirty="0"/>
          </a:p>
          <a:p>
            <a:pPr marL="0" indent="0">
              <a:buNone/>
            </a:pPr>
            <a:r>
              <a:rPr lang="fr-CA" b="1" dirty="0"/>
              <a:t>Bénéfique à tous points de vue</a:t>
            </a:r>
          </a:p>
          <a:p>
            <a:r>
              <a:rPr lang="fr-CA" dirty="0"/>
              <a:t> Perte de poids</a:t>
            </a:r>
          </a:p>
          <a:p>
            <a:r>
              <a:rPr lang="fr-CA" dirty="0"/>
              <a:t> Capacité cardiorespiratoire</a:t>
            </a:r>
          </a:p>
          <a:p>
            <a:r>
              <a:rPr lang="fr-CA" dirty="0"/>
              <a:t> Densité osseuse</a:t>
            </a:r>
          </a:p>
          <a:p>
            <a:r>
              <a:rPr lang="fr-CA" dirty="0"/>
              <a:t> Maintien de la masse musculaire</a:t>
            </a:r>
          </a:p>
          <a:p>
            <a:r>
              <a:rPr lang="fr-CA" dirty="0"/>
              <a:t> Prévention du diabète</a:t>
            </a:r>
          </a:p>
          <a:p>
            <a:r>
              <a:rPr lang="fr-CA" dirty="0"/>
              <a:t> Autonomie fonctionnelle</a:t>
            </a:r>
          </a:p>
          <a:p>
            <a:r>
              <a:rPr lang="fr-CA" dirty="0"/>
              <a:t> Qualité de vie</a:t>
            </a:r>
          </a:p>
          <a:p>
            <a:endParaRPr lang="en-CA" dirty="0"/>
          </a:p>
        </p:txBody>
      </p:sp>
      <p:sp>
        <p:nvSpPr>
          <p:cNvPr id="12" name="Rectangle 11">
            <a:extLst>
              <a:ext uri="{FF2B5EF4-FFF2-40B4-BE49-F238E27FC236}">
                <a16:creationId xmlns:a16="http://schemas.microsoft.com/office/drawing/2014/main" id="{866388B1-AA9B-4500-95BE-41BFFDD7F264}"/>
              </a:ext>
            </a:extLst>
          </p:cNvPr>
          <p:cNvSpPr/>
          <p:nvPr/>
        </p:nvSpPr>
        <p:spPr>
          <a:xfrm rot="16200000">
            <a:off x="1402546" y="1240274"/>
            <a:ext cx="4610716" cy="6624736"/>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pic>
        <p:nvPicPr>
          <p:cNvPr id="6" name="Image 5">
            <a:extLst>
              <a:ext uri="{FF2B5EF4-FFF2-40B4-BE49-F238E27FC236}">
                <a16:creationId xmlns:a16="http://schemas.microsoft.com/office/drawing/2014/main" id="{B9178367-672E-477E-9C40-08B34384E7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1772816"/>
            <a:ext cx="2434537" cy="5085184"/>
          </a:xfrm>
          <a:prstGeom prst="rect">
            <a:avLst/>
          </a:prstGeom>
        </p:spPr>
      </p:pic>
    </p:spTree>
    <p:extLst>
      <p:ext uri="{BB962C8B-B14F-4D97-AF65-F5344CB8AC3E}">
        <p14:creationId xmlns:p14="http://schemas.microsoft.com/office/powerpoint/2010/main" val="4706824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3B310C7-1BA0-422C-804B-37D8A2F682DC}"/>
              </a:ext>
            </a:extLst>
          </p:cNvPr>
          <p:cNvSpPr>
            <a:spLocks noGrp="1"/>
          </p:cNvSpPr>
          <p:nvPr>
            <p:ph type="title"/>
          </p:nvPr>
        </p:nvSpPr>
        <p:spPr/>
        <p:txBody>
          <a:bodyPr>
            <a:normAutofit/>
          </a:bodyPr>
          <a:lstStyle/>
          <a:p>
            <a:pPr marL="72000"/>
            <a:r>
              <a:rPr lang="en-CA" spc="0" dirty="0"/>
              <a:t>L</a:t>
            </a:r>
            <a:r>
              <a:rPr lang="fr-CA" spc="200" dirty="0"/>
              <a:t>’</a:t>
            </a:r>
            <a:r>
              <a:rPr lang="fr-CA" spc="0" dirty="0"/>
              <a:t>activité</a:t>
            </a:r>
            <a:r>
              <a:rPr lang="en-CA" spc="0" dirty="0"/>
              <a:t> physique</a:t>
            </a:r>
          </a:p>
        </p:txBody>
      </p:sp>
      <p:sp>
        <p:nvSpPr>
          <p:cNvPr id="29699" name="Rectangle 3"/>
          <p:cNvSpPr>
            <a:spLocks noGrp="1" noChangeArrowheads="1"/>
          </p:cNvSpPr>
          <p:nvPr>
            <p:ph idx="1"/>
          </p:nvPr>
        </p:nvSpPr>
        <p:spPr/>
        <p:txBody>
          <a:bodyPr/>
          <a:lstStyle/>
          <a:p>
            <a:r>
              <a:rPr lang="fr-CA" altLang="fr-FR" b="1" dirty="0"/>
              <a:t>30-60 minutes par jour</a:t>
            </a:r>
          </a:p>
          <a:p>
            <a:r>
              <a:rPr lang="fr-CA" altLang="fr-FR" dirty="0"/>
              <a:t>Intégré aux activités quotidiennes</a:t>
            </a:r>
          </a:p>
          <a:p>
            <a:r>
              <a:rPr lang="fr-CA" altLang="fr-FR" dirty="0"/>
              <a:t>Activités que l’on </a:t>
            </a:r>
            <a:r>
              <a:rPr lang="fr-CA" altLang="fr-FR" b="1" dirty="0"/>
              <a:t>aime</a:t>
            </a:r>
          </a:p>
          <a:p>
            <a:r>
              <a:rPr lang="fr-CA" altLang="fr-FR" dirty="0"/>
              <a:t>Avec d’autres personnes</a:t>
            </a:r>
          </a:p>
          <a:p>
            <a:r>
              <a:rPr lang="fr-CA" altLang="fr-FR" dirty="0"/>
              <a:t>Inscription à des cours</a:t>
            </a:r>
          </a:p>
          <a:p>
            <a:r>
              <a:rPr lang="fr-CA" altLang="fr-FR" dirty="0"/>
              <a:t>Se fixer des objectifs </a:t>
            </a:r>
            <a:r>
              <a:rPr lang="fr-CA" altLang="fr-FR" b="1" dirty="0"/>
              <a:t>réalistes</a:t>
            </a:r>
            <a:r>
              <a:rPr lang="fr-CA" altLang="fr-FR" dirty="0"/>
              <a:t> </a:t>
            </a:r>
            <a:br>
              <a:rPr lang="fr-CA" altLang="fr-FR" dirty="0"/>
            </a:br>
            <a:r>
              <a:rPr lang="fr-CA" altLang="fr-FR" dirty="0"/>
              <a:t>et </a:t>
            </a:r>
            <a:r>
              <a:rPr lang="fr-CA" altLang="fr-FR" b="1" dirty="0"/>
              <a:t>réalisables</a:t>
            </a:r>
            <a:r>
              <a:rPr lang="fr-CA" altLang="fr-FR" dirty="0"/>
              <a:t> </a:t>
            </a:r>
          </a:p>
        </p:txBody>
      </p:sp>
    </p:spTree>
    <p:extLst>
      <p:ext uri="{BB962C8B-B14F-4D97-AF65-F5344CB8AC3E}">
        <p14:creationId xmlns:p14="http://schemas.microsoft.com/office/powerpoint/2010/main" val="324967009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1E2C06C-750A-B220-D515-00DAE72A8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404664"/>
            <a:ext cx="8892480" cy="6359728"/>
          </a:xfrm>
          <a:prstGeom prst="rect">
            <a:avLst/>
          </a:prstGeom>
        </p:spPr>
      </p:pic>
    </p:spTree>
    <p:extLst>
      <p:ext uri="{BB962C8B-B14F-4D97-AF65-F5344CB8AC3E}">
        <p14:creationId xmlns:p14="http://schemas.microsoft.com/office/powerpoint/2010/main" val="172991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A442811-B1E7-AB44-9921-DD9258953996}"/>
              </a:ext>
            </a:extLst>
          </p:cNvPr>
          <p:cNvSpPr>
            <a:spLocks noGrp="1" noChangeArrowheads="1"/>
          </p:cNvSpPr>
          <p:nvPr>
            <p:ph type="title"/>
          </p:nvPr>
        </p:nvSpPr>
        <p:spPr>
          <a:xfrm>
            <a:off x="2051720" y="274638"/>
            <a:ext cx="8229600" cy="1143000"/>
          </a:xfrm>
        </p:spPr>
        <p:txBody>
          <a:bodyPr/>
          <a:lstStyle/>
          <a:p>
            <a:r>
              <a:rPr lang="fr-CH" altLang="fr-FR" dirty="0"/>
              <a:t>La circulation sanguine</a:t>
            </a:r>
          </a:p>
        </p:txBody>
      </p:sp>
      <p:sp>
        <p:nvSpPr>
          <p:cNvPr id="14339" name="Rectangle 6">
            <a:extLst>
              <a:ext uri="{FF2B5EF4-FFF2-40B4-BE49-F238E27FC236}">
                <a16:creationId xmlns:a16="http://schemas.microsoft.com/office/drawing/2014/main" id="{63D4A7EA-F46F-3642-B7C9-AB174E9328AB}"/>
              </a:ext>
            </a:extLst>
          </p:cNvPr>
          <p:cNvSpPr>
            <a:spLocks noGrp="1" noChangeArrowheads="1"/>
          </p:cNvSpPr>
          <p:nvPr>
            <p:ph idx="1"/>
          </p:nvPr>
        </p:nvSpPr>
        <p:spPr>
          <a:xfrm>
            <a:off x="2699792" y="1417638"/>
            <a:ext cx="5472608" cy="5395738"/>
          </a:xfrm>
        </p:spPr>
        <p:txBody>
          <a:bodyPr>
            <a:normAutofit/>
          </a:bodyPr>
          <a:lstStyle/>
          <a:p>
            <a:pPr marL="0" indent="0">
              <a:buNone/>
            </a:pPr>
            <a:r>
              <a:rPr lang="fr-CH" altLang="fr-FR" sz="2800" dirty="0">
                <a:solidFill>
                  <a:srgbClr val="EE2E24"/>
                </a:solidFill>
              </a:rPr>
              <a:t>Le système cardiovasculaire</a:t>
            </a:r>
          </a:p>
          <a:p>
            <a:r>
              <a:rPr lang="fr-CH" altLang="fr-FR" sz="2800" dirty="0"/>
              <a:t>Les artères et les veines = </a:t>
            </a:r>
            <a:br>
              <a:rPr lang="fr-CH" altLang="fr-FR" sz="2800" dirty="0"/>
            </a:br>
            <a:r>
              <a:rPr lang="fr-CH" altLang="fr-FR" sz="2800" dirty="0"/>
              <a:t>« système de tuyauterie » </a:t>
            </a:r>
          </a:p>
          <a:p>
            <a:r>
              <a:rPr lang="fr-CH" altLang="fr-FR" sz="2800" dirty="0"/>
              <a:t>Le cœur = « pompe » qui fait circuler le sang dans les artères</a:t>
            </a:r>
          </a:p>
          <a:p>
            <a:r>
              <a:rPr lang="fr-CH" altLang="fr-FR" sz="2800" dirty="0"/>
              <a:t>La pression artérielle = « pression » qu’exerce le sang sur les parois des artères</a:t>
            </a:r>
          </a:p>
        </p:txBody>
      </p:sp>
      <p:pic>
        <p:nvPicPr>
          <p:cNvPr id="18" name="Image 17" descr="Une image contenant habits&#10;&#10;Description générée automatiquement">
            <a:extLst>
              <a:ext uri="{FF2B5EF4-FFF2-40B4-BE49-F238E27FC236}">
                <a16:creationId xmlns:a16="http://schemas.microsoft.com/office/drawing/2014/main" id="{6842E962-5CCB-426A-B024-2F582B6648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848" y="-63550"/>
            <a:ext cx="2355944" cy="6858000"/>
          </a:xfrm>
          <a:prstGeom prst="rect">
            <a:avLst/>
          </a:prstGeom>
        </p:spPr>
      </p:pic>
    </p:spTree>
    <p:extLst>
      <p:ext uri="{BB962C8B-B14F-4D97-AF65-F5344CB8AC3E}">
        <p14:creationId xmlns:p14="http://schemas.microsoft.com/office/powerpoint/2010/main" val="35037329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3B310C7-1BA0-422C-804B-37D8A2F682DC}"/>
              </a:ext>
            </a:extLst>
          </p:cNvPr>
          <p:cNvSpPr>
            <a:spLocks noGrp="1"/>
          </p:cNvSpPr>
          <p:nvPr>
            <p:ph type="title"/>
          </p:nvPr>
        </p:nvSpPr>
        <p:spPr>
          <a:xfrm>
            <a:off x="395536" y="548680"/>
            <a:ext cx="8229600" cy="1143000"/>
          </a:xfrm>
        </p:spPr>
        <p:txBody>
          <a:bodyPr>
            <a:normAutofit fontScale="90000"/>
          </a:bodyPr>
          <a:lstStyle/>
          <a:p>
            <a:pPr marL="72000"/>
            <a:r>
              <a:rPr lang="en-CA" spc="0" dirty="0"/>
              <a:t>L</a:t>
            </a:r>
            <a:r>
              <a:rPr lang="fr-CA" spc="200" dirty="0"/>
              <a:t>’</a:t>
            </a:r>
            <a:r>
              <a:rPr lang="fr-CA" spc="0" dirty="0"/>
              <a:t>activité</a:t>
            </a:r>
            <a:r>
              <a:rPr lang="en-CA" spc="0" dirty="0"/>
              <a:t> physique</a:t>
            </a:r>
            <a:br>
              <a:rPr lang="en-CA" spc="0" dirty="0"/>
            </a:br>
            <a:r>
              <a:rPr lang="fr-CA" sz="3600" dirty="0">
                <a:solidFill>
                  <a:srgbClr val="EE2E24"/>
                </a:solidFill>
              </a:rPr>
              <a:t>(après une consultation avec son médecin)</a:t>
            </a:r>
            <a:br>
              <a:rPr lang="fr-CA" dirty="0">
                <a:solidFill>
                  <a:srgbClr val="EE2E24"/>
                </a:solidFill>
              </a:rPr>
            </a:br>
            <a:endParaRPr lang="en-CA" spc="0" dirty="0"/>
          </a:p>
        </p:txBody>
      </p:sp>
      <p:sp>
        <p:nvSpPr>
          <p:cNvPr id="29699" name="Rectangle 3"/>
          <p:cNvSpPr>
            <a:spLocks noGrp="1" noChangeArrowheads="1"/>
          </p:cNvSpPr>
          <p:nvPr>
            <p:ph idx="1"/>
          </p:nvPr>
        </p:nvSpPr>
        <p:spPr/>
        <p:txBody>
          <a:bodyPr>
            <a:normAutofit lnSpcReduction="10000"/>
          </a:bodyPr>
          <a:lstStyle/>
          <a:p>
            <a:r>
              <a:rPr lang="fr-CA" altLang="fr-FR" b="1" dirty="0"/>
              <a:t>150 minutes par semaine</a:t>
            </a:r>
          </a:p>
          <a:p>
            <a:r>
              <a:rPr lang="fr-CA" altLang="fr-FR" dirty="0"/>
              <a:t>Renforcement musculaire 2 fois par semaine</a:t>
            </a:r>
          </a:p>
          <a:p>
            <a:r>
              <a:rPr lang="fr-CA" altLang="fr-FR" dirty="0"/>
              <a:t>Équilibre et Coordination 3 jours par semaine</a:t>
            </a:r>
          </a:p>
          <a:p>
            <a:r>
              <a:rPr lang="fr-CA" altLang="fr-FR" dirty="0"/>
              <a:t>Intégré aux activités quotidiennes</a:t>
            </a:r>
          </a:p>
          <a:p>
            <a:r>
              <a:rPr lang="fr-CA" altLang="fr-FR" dirty="0"/>
              <a:t>Activités que l’on </a:t>
            </a:r>
            <a:r>
              <a:rPr lang="fr-CA" altLang="fr-FR" b="1" dirty="0"/>
              <a:t>aime</a:t>
            </a:r>
          </a:p>
          <a:p>
            <a:r>
              <a:rPr lang="fr-CA" altLang="fr-FR" dirty="0"/>
              <a:t>Avec d’autres personnes</a:t>
            </a:r>
          </a:p>
          <a:p>
            <a:r>
              <a:rPr lang="fr-CA" altLang="fr-FR" dirty="0"/>
              <a:t>Inscription à des cours</a:t>
            </a:r>
          </a:p>
          <a:p>
            <a:r>
              <a:rPr lang="fr-CA" altLang="fr-FR" dirty="0"/>
              <a:t>Se fixer des objectifs </a:t>
            </a:r>
            <a:r>
              <a:rPr lang="fr-CA" altLang="fr-FR" b="1" dirty="0"/>
              <a:t>réalistes</a:t>
            </a:r>
            <a:r>
              <a:rPr lang="fr-CA" altLang="fr-FR" dirty="0"/>
              <a:t> et </a:t>
            </a:r>
            <a:r>
              <a:rPr lang="fr-CA" altLang="fr-FR" b="1" dirty="0"/>
              <a:t>réalisables</a:t>
            </a:r>
            <a:r>
              <a:rPr lang="fr-CA" altLang="fr-FR" dirty="0"/>
              <a:t> </a:t>
            </a:r>
          </a:p>
        </p:txBody>
      </p:sp>
    </p:spTree>
    <p:extLst>
      <p:ext uri="{BB962C8B-B14F-4D97-AF65-F5344CB8AC3E}">
        <p14:creationId xmlns:p14="http://schemas.microsoft.com/office/powerpoint/2010/main" val="277984004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05E5933A-A581-4DCD-87AB-2BB8FD808C3C}"/>
              </a:ext>
            </a:extLst>
          </p:cNvPr>
          <p:cNvSpPr>
            <a:spLocks noGrp="1"/>
          </p:cNvSpPr>
          <p:nvPr>
            <p:ph type="title"/>
          </p:nvPr>
        </p:nvSpPr>
        <p:spPr>
          <a:xfrm>
            <a:off x="457200" y="404664"/>
            <a:ext cx="8229600" cy="1143000"/>
          </a:xfrm>
        </p:spPr>
        <p:txBody>
          <a:bodyPr>
            <a:normAutofit fontScale="90000"/>
          </a:bodyPr>
          <a:lstStyle/>
          <a:p>
            <a:r>
              <a:rPr lang="fr-FR" dirty="0"/>
              <a:t>Le resto fait partie de notre vie…</a:t>
            </a:r>
            <a:br>
              <a:rPr lang="fr-FR" dirty="0"/>
            </a:br>
            <a:r>
              <a:rPr lang="fr-FR" dirty="0"/>
              <a:t>Et le sel aussi !</a:t>
            </a:r>
            <a:endParaRPr lang="en-CA" dirty="0"/>
          </a:p>
        </p:txBody>
      </p:sp>
      <p:pic>
        <p:nvPicPr>
          <p:cNvPr id="5" name="Image 4">
            <a:extLst>
              <a:ext uri="{FF2B5EF4-FFF2-40B4-BE49-F238E27FC236}">
                <a16:creationId xmlns:a16="http://schemas.microsoft.com/office/drawing/2014/main" id="{76888DD2-6B68-C82A-4D6E-9E4F5CE4E1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960" y="1052736"/>
            <a:ext cx="3564537" cy="2957438"/>
          </a:xfrm>
          <a:prstGeom prst="rect">
            <a:avLst/>
          </a:prstGeom>
        </p:spPr>
      </p:pic>
      <p:pic>
        <p:nvPicPr>
          <p:cNvPr id="7" name="Image 6">
            <a:extLst>
              <a:ext uri="{FF2B5EF4-FFF2-40B4-BE49-F238E27FC236}">
                <a16:creationId xmlns:a16="http://schemas.microsoft.com/office/drawing/2014/main" id="{9B6479B5-EDBA-6D2D-B0C1-D8691F1BF9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4221088"/>
            <a:ext cx="7772400" cy="2395395"/>
          </a:xfrm>
          <a:prstGeom prst="rect">
            <a:avLst/>
          </a:prstGeom>
        </p:spPr>
      </p:pic>
    </p:spTree>
    <p:extLst>
      <p:ext uri="{BB962C8B-B14F-4D97-AF65-F5344CB8AC3E}">
        <p14:creationId xmlns:p14="http://schemas.microsoft.com/office/powerpoint/2010/main" val="34428311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05E5933A-A581-4DCD-87AB-2BB8FD808C3C}"/>
              </a:ext>
            </a:extLst>
          </p:cNvPr>
          <p:cNvSpPr>
            <a:spLocks noGrp="1"/>
          </p:cNvSpPr>
          <p:nvPr>
            <p:ph type="title"/>
          </p:nvPr>
        </p:nvSpPr>
        <p:spPr>
          <a:xfrm>
            <a:off x="457200" y="404664"/>
            <a:ext cx="8229600" cy="1143000"/>
          </a:xfrm>
        </p:spPr>
        <p:txBody>
          <a:bodyPr>
            <a:normAutofit fontScale="90000"/>
          </a:bodyPr>
          <a:lstStyle/>
          <a:p>
            <a:r>
              <a:rPr lang="fr-FR" dirty="0"/>
              <a:t>Le resto fait partie de notre vie…</a:t>
            </a:r>
            <a:br>
              <a:rPr lang="fr-FR" dirty="0"/>
            </a:br>
            <a:r>
              <a:rPr lang="fr-FR" dirty="0"/>
              <a:t>Et le sel aussi !</a:t>
            </a:r>
            <a:endParaRPr lang="en-CA" dirty="0"/>
          </a:p>
        </p:txBody>
      </p:sp>
      <p:graphicFrame>
        <p:nvGraphicFramePr>
          <p:cNvPr id="1483779" name="Group 3"/>
          <p:cNvGraphicFramePr>
            <a:graphicFrameLocks noGrp="1"/>
          </p:cNvGraphicFramePr>
          <p:nvPr>
            <p:ph idx="1"/>
            <p:extLst>
              <p:ext uri="{D42A27DB-BD31-4B8C-83A1-F6EECF244321}">
                <p14:modId xmlns:p14="http://schemas.microsoft.com/office/powerpoint/2010/main" val="1236349257"/>
              </p:ext>
            </p:extLst>
          </p:nvPr>
        </p:nvGraphicFramePr>
        <p:xfrm>
          <a:off x="478160" y="1772816"/>
          <a:ext cx="8231141" cy="4517430"/>
        </p:xfrm>
        <a:graphic>
          <a:graphicData uri="http://schemas.openxmlformats.org/drawingml/2006/table">
            <a:tbl>
              <a:tblPr firstRow="1">
                <a:tableStyleId>{6E25E649-3F16-4E02-A733-19D2CDBF48F0}</a:tableStyleId>
              </a:tblPr>
              <a:tblGrid>
                <a:gridCol w="3829539">
                  <a:extLst>
                    <a:ext uri="{9D8B030D-6E8A-4147-A177-3AD203B41FA5}">
                      <a16:colId xmlns:a16="http://schemas.microsoft.com/office/drawing/2014/main" val="20000"/>
                    </a:ext>
                  </a:extLst>
                </a:gridCol>
                <a:gridCol w="1276512">
                  <a:extLst>
                    <a:ext uri="{9D8B030D-6E8A-4147-A177-3AD203B41FA5}">
                      <a16:colId xmlns:a16="http://schemas.microsoft.com/office/drawing/2014/main" val="20001"/>
                    </a:ext>
                  </a:extLst>
                </a:gridCol>
                <a:gridCol w="1126335">
                  <a:extLst>
                    <a:ext uri="{9D8B030D-6E8A-4147-A177-3AD203B41FA5}">
                      <a16:colId xmlns:a16="http://schemas.microsoft.com/office/drawing/2014/main" val="20002"/>
                    </a:ext>
                  </a:extLst>
                </a:gridCol>
                <a:gridCol w="1051246">
                  <a:extLst>
                    <a:ext uri="{9D8B030D-6E8A-4147-A177-3AD203B41FA5}">
                      <a16:colId xmlns:a16="http://schemas.microsoft.com/office/drawing/2014/main" val="20003"/>
                    </a:ext>
                  </a:extLst>
                </a:gridCol>
                <a:gridCol w="947509">
                  <a:extLst>
                    <a:ext uri="{9D8B030D-6E8A-4147-A177-3AD203B41FA5}">
                      <a16:colId xmlns:a16="http://schemas.microsoft.com/office/drawing/2014/main" val="20004"/>
                    </a:ext>
                  </a:extLst>
                </a:gridCol>
              </a:tblGrid>
              <a:tr h="70108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Menu</a:t>
                      </a:r>
                      <a:endParaRPr kumimoji="0" lang="en-US" sz="2000" b="1" i="0" u="none" strike="noStrike" cap="none" normalizeH="0" baseline="0" dirty="0">
                        <a:ln>
                          <a:noFill/>
                        </a:ln>
                        <a:solidFill>
                          <a:schemeClr val="tx2"/>
                        </a:solidFill>
                        <a:effectLst/>
                        <a:latin typeface="Franklin Gothic Medium" pitchFamily="34" charset="0"/>
                        <a:ea typeface="ＭＳ Ｐゴシック" charset="-128"/>
                      </a:endParaRPr>
                    </a:p>
                  </a:txBody>
                  <a:tcPr marL="90244" marR="90244" marT="46788" marB="46788" anchor="ctr" horzOverflow="overflow">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err="1">
                          <a:ln>
                            <a:noFill/>
                          </a:ln>
                          <a:effectLst/>
                        </a:rPr>
                        <a:t>Carrés</a:t>
                      </a:r>
                      <a:r>
                        <a:rPr kumimoji="0" lang="en-CA" sz="2000" u="none" strike="noStrike" cap="none" normalizeH="0" baseline="0" dirty="0">
                          <a:ln>
                            <a:noFill/>
                          </a:ln>
                          <a:effectLst/>
                        </a:rPr>
                        <a:t> de </a:t>
                      </a:r>
                      <a:r>
                        <a:rPr kumimoji="0" lang="en-CA" sz="2000" u="none" strike="noStrike" cap="none" normalizeH="0" baseline="0" dirty="0" err="1">
                          <a:ln>
                            <a:noFill/>
                          </a:ln>
                          <a:effectLst/>
                        </a:rPr>
                        <a:t>sucre</a:t>
                      </a:r>
                      <a:endParaRPr kumimoji="0" lang="en-US" sz="2000" b="1"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C. à </a:t>
                      </a:r>
                      <a:r>
                        <a:rPr kumimoji="0" lang="en-CA" sz="2000" u="none" strike="noStrike" cap="none" normalizeH="0" baseline="0" dirty="0" err="1">
                          <a:ln>
                            <a:noFill/>
                          </a:ln>
                          <a:effectLst/>
                        </a:rPr>
                        <a:t>thé</a:t>
                      </a:r>
                      <a:r>
                        <a:rPr kumimoji="0" lang="en-CA" sz="2000" u="none" strike="noStrike" cap="none" normalizeH="0" baseline="0" dirty="0">
                          <a:ln>
                            <a:noFill/>
                          </a:ln>
                          <a:effectLst/>
                        </a:rPr>
                        <a:t> de </a:t>
                      </a:r>
                      <a:r>
                        <a:rPr kumimoji="0" lang="en-CA" sz="2000" u="none" strike="noStrike" cap="none" normalizeH="0" baseline="0" dirty="0" err="1">
                          <a:ln>
                            <a:noFill/>
                          </a:ln>
                          <a:effectLst/>
                        </a:rPr>
                        <a:t>gras</a:t>
                      </a:r>
                      <a:endParaRPr kumimoji="0" lang="en-US" sz="2000" b="1"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Sachets de </a:t>
                      </a:r>
                      <a:r>
                        <a:rPr kumimoji="0" lang="en-CA" sz="2000" u="none" strike="noStrike" cap="none" normalizeH="0" baseline="0" dirty="0" err="1">
                          <a:ln>
                            <a:noFill/>
                          </a:ln>
                          <a:effectLst/>
                        </a:rPr>
                        <a:t>sel</a:t>
                      </a:r>
                      <a:endParaRPr kumimoji="0" lang="en-US" sz="2000" b="1"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Kcal</a:t>
                      </a:r>
                      <a:endParaRPr kumimoji="0" lang="en-US" sz="2000" b="1"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57200">
                <a:tc gridSpan="5">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400" u="none" strike="noStrike" cap="none" normalizeH="0" baseline="0" dirty="0">
                          <a:ln>
                            <a:noFill/>
                          </a:ln>
                          <a:effectLst/>
                        </a:rPr>
                        <a:t>Tim Horton</a:t>
                      </a:r>
                      <a:endParaRPr kumimoji="0" lang="en-US" sz="2400" b="1"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50B1CC">
                        <a:alpha val="30000"/>
                      </a:srgb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701675">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1800" u="none" strike="noStrike" cap="none" normalizeH="0" baseline="0" dirty="0">
                          <a:ln>
                            <a:noFill/>
                          </a:ln>
                          <a:effectLst/>
                        </a:rPr>
                        <a:t>Sandwich BLT + 1 </a:t>
                      </a:r>
                      <a:r>
                        <a:rPr kumimoji="0" lang="en-CA" sz="1800" u="none" strike="noStrike" cap="none" normalizeH="0" baseline="0" dirty="0" err="1">
                          <a:ln>
                            <a:noFill/>
                          </a:ln>
                          <a:effectLst/>
                        </a:rPr>
                        <a:t>soupe</a:t>
                      </a:r>
                      <a:r>
                        <a:rPr kumimoji="0" lang="en-CA" sz="1800" u="none" strike="noStrike" cap="none" normalizeH="0" baseline="0" dirty="0">
                          <a:ln>
                            <a:noFill/>
                          </a:ln>
                          <a:effectLst/>
                        </a:rPr>
                        <a:t> crème </a:t>
                      </a:r>
                      <a:br>
                        <a:rPr kumimoji="0" lang="en-CA" sz="1800" u="none" strike="noStrike" cap="none" normalizeH="0" baseline="0" dirty="0">
                          <a:ln>
                            <a:noFill/>
                          </a:ln>
                          <a:effectLst/>
                        </a:rPr>
                      </a:br>
                      <a:r>
                        <a:rPr kumimoji="0" lang="en-CA" sz="1800" u="none" strike="noStrike" cap="none" normalizeH="0" baseline="0" dirty="0">
                          <a:ln>
                            <a:noFill/>
                          </a:ln>
                          <a:effectLst/>
                        </a:rPr>
                        <a:t>de </a:t>
                      </a:r>
                      <a:r>
                        <a:rPr kumimoji="0" lang="en-CA" sz="1800" u="none" strike="noStrike" cap="none" normalizeH="0" baseline="0" dirty="0" err="1">
                          <a:ln>
                            <a:noFill/>
                          </a:ln>
                          <a:effectLst/>
                        </a:rPr>
                        <a:t>brocoli</a:t>
                      </a:r>
                      <a:r>
                        <a:rPr kumimoji="0" lang="en-CA" sz="1800" u="none" strike="noStrike" cap="none" normalizeH="0" baseline="0" dirty="0">
                          <a:ln>
                            <a:noFill/>
                          </a:ln>
                          <a:effectLst/>
                        </a:rPr>
                        <a:t> + 1 </a:t>
                      </a:r>
                      <a:r>
                        <a:rPr kumimoji="0" lang="en-CA" sz="1800" u="none" strike="noStrike" cap="none" normalizeH="0" baseline="0" dirty="0" err="1">
                          <a:ln>
                            <a:noFill/>
                          </a:ln>
                          <a:effectLst/>
                        </a:rPr>
                        <a:t>beigne</a:t>
                      </a:r>
                      <a:r>
                        <a:rPr kumimoji="0" lang="en-CA" sz="1800" u="none" strike="noStrike" cap="none" normalizeH="0" baseline="0" dirty="0">
                          <a:ln>
                            <a:noFill/>
                          </a:ln>
                          <a:effectLst/>
                        </a:rPr>
                        <a:t> au </a:t>
                      </a:r>
                      <a:r>
                        <a:rPr kumimoji="0" lang="en-CA" sz="1800" u="none" strike="noStrike" cap="none" normalizeH="0" baseline="0" dirty="0" err="1">
                          <a:ln>
                            <a:noFill/>
                          </a:ln>
                          <a:effectLst/>
                        </a:rPr>
                        <a:t>miel</a:t>
                      </a:r>
                      <a:endParaRPr kumimoji="0" lang="en-US" sz="18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20</a:t>
                      </a:r>
                      <a:endParaRPr kumimoji="0" lang="en-US" sz="20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7</a:t>
                      </a:r>
                      <a:endParaRPr kumimoji="0" lang="en-US" sz="20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8          </a:t>
                      </a:r>
                      <a:r>
                        <a:rPr kumimoji="0" lang="en-CA" sz="1800" u="none" strike="noStrike" cap="none" normalizeH="0" baseline="0" dirty="0">
                          <a:ln>
                            <a:noFill/>
                          </a:ln>
                          <a:effectLst/>
                        </a:rPr>
                        <a:t>(1 860)</a:t>
                      </a:r>
                      <a:endParaRPr kumimoji="0" lang="en-US" sz="18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820</a:t>
                      </a:r>
                      <a:endParaRPr kumimoji="0" lang="en-US" sz="20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2"/>
                  </a:ext>
                </a:extLst>
              </a:tr>
              <a:tr h="701675">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1800" u="none" strike="noStrike" cap="none" normalizeH="0" baseline="0" dirty="0">
                          <a:ln>
                            <a:noFill/>
                          </a:ln>
                          <a:effectLst/>
                        </a:rPr>
                        <a:t>Sandwich </a:t>
                      </a:r>
                      <a:r>
                        <a:rPr kumimoji="0" lang="en-CA" sz="1800" u="none" strike="noStrike" cap="none" normalizeH="0" baseline="0" dirty="0" err="1">
                          <a:ln>
                            <a:noFill/>
                          </a:ln>
                          <a:effectLst/>
                        </a:rPr>
                        <a:t>poitrine</a:t>
                      </a:r>
                      <a:r>
                        <a:rPr kumimoji="0" lang="en-CA" sz="1800" u="none" strike="noStrike" cap="none" normalizeH="0" baseline="0" dirty="0">
                          <a:ln>
                            <a:noFill/>
                          </a:ln>
                          <a:effectLst/>
                        </a:rPr>
                        <a:t> de </a:t>
                      </a:r>
                      <a:r>
                        <a:rPr kumimoji="0" lang="en-CA" sz="1800" u="none" strike="noStrike" cap="none" normalizeH="0" baseline="0" dirty="0" err="1">
                          <a:ln>
                            <a:noFill/>
                          </a:ln>
                          <a:effectLst/>
                        </a:rPr>
                        <a:t>dinde</a:t>
                      </a:r>
                      <a:r>
                        <a:rPr kumimoji="0" lang="en-CA" sz="1800" u="none" strike="noStrike" cap="none" normalizeH="0" baseline="0" dirty="0">
                          <a:ln>
                            <a:noFill/>
                          </a:ln>
                          <a:effectLst/>
                        </a:rPr>
                        <a:t> +             </a:t>
                      </a:r>
                      <a:br>
                        <a:rPr kumimoji="0" lang="en-CA" sz="1800" u="none" strike="noStrike" cap="none" normalizeH="0" baseline="0" dirty="0">
                          <a:ln>
                            <a:noFill/>
                          </a:ln>
                          <a:effectLst/>
                        </a:rPr>
                      </a:br>
                      <a:r>
                        <a:rPr kumimoji="0" lang="en-CA" sz="1800" u="none" strike="noStrike" cap="none" normalizeH="0" baseline="0" dirty="0">
                          <a:ln>
                            <a:noFill/>
                          </a:ln>
                          <a:effectLst/>
                        </a:rPr>
                        <a:t>1 </a:t>
                      </a:r>
                      <a:r>
                        <a:rPr kumimoji="0" lang="en-CA" sz="1800" u="none" strike="noStrike" cap="none" normalizeH="0" baseline="0" dirty="0" err="1">
                          <a:ln>
                            <a:noFill/>
                          </a:ln>
                          <a:effectLst/>
                        </a:rPr>
                        <a:t>soupe</a:t>
                      </a:r>
                      <a:r>
                        <a:rPr kumimoji="0" lang="en-CA" sz="1800" u="none" strike="noStrike" cap="none" normalizeH="0" baseline="0" dirty="0">
                          <a:ln>
                            <a:noFill/>
                          </a:ln>
                          <a:effectLst/>
                        </a:rPr>
                        <a:t> aux </a:t>
                      </a:r>
                      <a:r>
                        <a:rPr kumimoji="0" lang="en-CA" sz="1800" u="none" strike="noStrike" cap="none" normalizeH="0" baseline="0" dirty="0" err="1">
                          <a:ln>
                            <a:noFill/>
                          </a:ln>
                          <a:effectLst/>
                        </a:rPr>
                        <a:t>légumes</a:t>
                      </a:r>
                      <a:r>
                        <a:rPr kumimoji="0" lang="en-CA" sz="1800" u="none" strike="noStrike" cap="none" normalizeH="0" baseline="0" dirty="0">
                          <a:ln>
                            <a:noFill/>
                          </a:ln>
                          <a:effectLst/>
                        </a:rPr>
                        <a:t> + 1 </a:t>
                      </a:r>
                      <a:r>
                        <a:rPr kumimoji="0" lang="en-CA" sz="1800" u="none" strike="noStrike" cap="none" normalizeH="0" baseline="0" dirty="0" err="1">
                          <a:ln>
                            <a:noFill/>
                          </a:ln>
                          <a:effectLst/>
                        </a:rPr>
                        <a:t>yogourt</a:t>
                      </a:r>
                      <a:endParaRPr kumimoji="0" lang="en-US" sz="18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21</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1,5</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11        </a:t>
                      </a:r>
                      <a:r>
                        <a:rPr kumimoji="0" lang="en-CA" sz="1800" u="none" strike="noStrike" cap="none" normalizeH="0" baseline="0" dirty="0">
                          <a:ln>
                            <a:noFill/>
                          </a:ln>
                          <a:effectLst/>
                        </a:rPr>
                        <a:t>(2 585)</a:t>
                      </a:r>
                      <a:endParaRPr kumimoji="0" lang="en-US" sz="18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620</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solidFill>
                      <a:schemeClr val="bg1">
                        <a:lumMod val="95000"/>
                      </a:schemeClr>
                    </a:solidFill>
                  </a:tcPr>
                </a:tc>
                <a:extLst>
                  <a:ext uri="{0D108BD9-81ED-4DB2-BD59-A6C34878D82A}">
                    <a16:rowId xmlns:a16="http://schemas.microsoft.com/office/drawing/2014/main" val="10003"/>
                  </a:ext>
                </a:extLst>
              </a:tr>
              <a:tr h="492125">
                <a:tc gridSpan="5">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400" u="none" strike="noStrike" cap="none" normalizeH="0" baseline="0" dirty="0">
                          <a:ln>
                            <a:noFill/>
                          </a:ln>
                          <a:effectLst/>
                        </a:rPr>
                        <a:t>Mc Donald</a:t>
                      </a:r>
                      <a:r>
                        <a:rPr kumimoji="0" lang="en-CA" altLang="fr-FR" sz="2400" u="none" strike="noStrike" cap="none" normalizeH="0" baseline="0" dirty="0">
                          <a:ln>
                            <a:noFill/>
                          </a:ln>
                          <a:effectLst/>
                        </a:rPr>
                        <a:t>’</a:t>
                      </a:r>
                      <a:r>
                        <a:rPr kumimoji="0" lang="en-CA" sz="2400" u="none" strike="noStrike" cap="none" normalizeH="0" baseline="0" dirty="0">
                          <a:ln>
                            <a:noFill/>
                          </a:ln>
                          <a:effectLst/>
                        </a:rPr>
                        <a:t>s</a:t>
                      </a:r>
                      <a:endParaRPr kumimoji="0" lang="en-US" sz="2400" b="1"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B w="9525" cap="flat" cmpd="sng" algn="ctr">
                      <a:solidFill>
                        <a:schemeClr val="tx1"/>
                      </a:solidFill>
                      <a:prstDash val="solid"/>
                      <a:round/>
                      <a:headEnd type="none" w="med" len="med"/>
                      <a:tailEnd type="none" w="med" len="med"/>
                    </a:lnB>
                    <a:solidFill>
                      <a:srgbClr val="50B1CC">
                        <a:alpha val="30000"/>
                      </a:srgbClr>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4"/>
                  </a:ext>
                </a:extLst>
              </a:tr>
              <a:tr h="762000">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1800" u="none" strike="noStrike" cap="none" normalizeH="0" baseline="0" dirty="0">
                          <a:ln>
                            <a:noFill/>
                          </a:ln>
                          <a:effectLst/>
                        </a:rPr>
                        <a:t>Big Mac + 1 </a:t>
                      </a:r>
                      <a:r>
                        <a:rPr kumimoji="0" lang="en-CA" sz="1800" u="none" strike="noStrike" cap="none" normalizeH="0" baseline="0" dirty="0" err="1">
                          <a:ln>
                            <a:noFill/>
                          </a:ln>
                          <a:effectLst/>
                        </a:rPr>
                        <a:t>frite</a:t>
                      </a:r>
                      <a:r>
                        <a:rPr kumimoji="0" lang="en-CA" sz="1800" u="none" strike="noStrike" cap="none" normalizeH="0" baseline="0" dirty="0">
                          <a:ln>
                            <a:noFill/>
                          </a:ln>
                          <a:effectLst/>
                        </a:rPr>
                        <a:t> </a:t>
                      </a:r>
                      <a:r>
                        <a:rPr kumimoji="0" lang="en-CA" sz="1800" u="none" strike="noStrike" cap="none" normalizeH="0" baseline="0" dirty="0" err="1">
                          <a:ln>
                            <a:noFill/>
                          </a:ln>
                          <a:effectLst/>
                        </a:rPr>
                        <a:t>moyenne</a:t>
                      </a:r>
                      <a:r>
                        <a:rPr kumimoji="0" lang="en-CA" sz="1800" u="none" strike="noStrike" cap="none" normalizeH="0" baseline="0" dirty="0">
                          <a:ln>
                            <a:noFill/>
                          </a:ln>
                          <a:effectLst/>
                        </a:rPr>
                        <a:t> </a:t>
                      </a:r>
                      <a:br>
                        <a:rPr kumimoji="0" lang="en-CA" sz="1800" u="none" strike="noStrike" cap="none" normalizeH="0" baseline="0" dirty="0">
                          <a:ln>
                            <a:noFill/>
                          </a:ln>
                          <a:effectLst/>
                        </a:rPr>
                      </a:br>
                      <a:r>
                        <a:rPr kumimoji="0" lang="en-CA" sz="1800" u="none" strike="noStrike" cap="none" normalizeH="0" baseline="0" dirty="0">
                          <a:ln>
                            <a:noFill/>
                          </a:ln>
                          <a:effectLst/>
                        </a:rPr>
                        <a:t>+ 1 cola </a:t>
                      </a:r>
                      <a:r>
                        <a:rPr kumimoji="0" lang="en-CA" sz="1800" u="none" strike="noStrike" cap="none" normalizeH="0" baseline="0" dirty="0" err="1">
                          <a:ln>
                            <a:noFill/>
                          </a:ln>
                          <a:effectLst/>
                        </a:rPr>
                        <a:t>moyen</a:t>
                      </a:r>
                      <a:r>
                        <a:rPr kumimoji="0" lang="en-CA" sz="1800" u="none" strike="noStrike" cap="none" normalizeH="0" baseline="0" dirty="0">
                          <a:ln>
                            <a:noFill/>
                          </a:ln>
                          <a:effectLst/>
                        </a:rPr>
                        <a:t> </a:t>
                      </a:r>
                      <a:r>
                        <a:rPr kumimoji="0" lang="en-CA" sz="1800" u="none" strike="noStrike" cap="none" normalizeH="0" baseline="0" dirty="0" err="1">
                          <a:ln>
                            <a:noFill/>
                          </a:ln>
                          <a:effectLst/>
                        </a:rPr>
                        <a:t>régulier</a:t>
                      </a:r>
                      <a:endParaRPr kumimoji="0" lang="en-US" sz="18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30</a:t>
                      </a:r>
                      <a:endParaRPr kumimoji="0" lang="en-US" sz="20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9</a:t>
                      </a:r>
                      <a:endParaRPr kumimoji="0" lang="en-US" sz="20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5,5</a:t>
                      </a:r>
                    </a:p>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1800" u="none" strike="noStrike" cap="none" normalizeH="0" baseline="0" dirty="0">
                          <a:ln>
                            <a:noFill/>
                          </a:ln>
                          <a:effectLst/>
                        </a:rPr>
                        <a:t>(1 310)</a:t>
                      </a:r>
                      <a:endParaRPr kumimoji="0" lang="en-US" sz="18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1 110</a:t>
                      </a:r>
                      <a:endParaRPr kumimoji="0" lang="en-US" sz="20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anchor="ctr" horzOverflow="overflow">
                    <a:lnT w="952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5"/>
                  </a:ext>
                </a:extLst>
              </a:tr>
              <a:tr h="701675">
                <a:tc>
                  <a:txBody>
                    <a:bodyPr/>
                    <a:lstStyle/>
                    <a:p>
                      <a:pPr marL="0" marR="0" lvl="0" indent="0" algn="l"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1800" u="none" strike="noStrike" cap="none" normalizeH="0" baseline="0" dirty="0">
                          <a:ln>
                            <a:noFill/>
                          </a:ln>
                          <a:effectLst/>
                        </a:rPr>
                        <a:t>Poulet Mc </a:t>
                      </a:r>
                      <a:r>
                        <a:rPr kumimoji="0" lang="en-CA" sz="1800" u="none" strike="noStrike" cap="none" normalizeH="0" baseline="0" dirty="0" err="1">
                          <a:ln>
                            <a:noFill/>
                          </a:ln>
                          <a:effectLst/>
                        </a:rPr>
                        <a:t>Grillé</a:t>
                      </a:r>
                      <a:r>
                        <a:rPr kumimoji="0" lang="en-CA" sz="1800" u="none" strike="noStrike" cap="none" normalizeH="0" baseline="0" dirty="0">
                          <a:ln>
                            <a:noFill/>
                          </a:ln>
                          <a:effectLst/>
                        </a:rPr>
                        <a:t> + 1 petite </a:t>
                      </a:r>
                      <a:r>
                        <a:rPr kumimoji="0" lang="en-CA" sz="1800" u="none" strike="noStrike" cap="none" normalizeH="0" baseline="0" dirty="0" err="1">
                          <a:ln>
                            <a:noFill/>
                          </a:ln>
                          <a:effectLst/>
                        </a:rPr>
                        <a:t>salade</a:t>
                      </a:r>
                      <a:r>
                        <a:rPr kumimoji="0" lang="en-CA" sz="1800" u="none" strike="noStrike" cap="none" normalizeH="0" baseline="0" dirty="0">
                          <a:ln>
                            <a:noFill/>
                          </a:ln>
                          <a:effectLst/>
                        </a:rPr>
                        <a:t> </a:t>
                      </a:r>
                      <a:br>
                        <a:rPr kumimoji="0" lang="en-CA" sz="1800" u="none" strike="noStrike" cap="none" normalizeH="0" baseline="0" dirty="0">
                          <a:ln>
                            <a:noFill/>
                          </a:ln>
                          <a:effectLst/>
                        </a:rPr>
                      </a:br>
                      <a:r>
                        <a:rPr kumimoji="0" lang="en-CA" sz="1800" u="none" strike="noStrike" cap="none" normalizeH="0" baseline="0" dirty="0">
                          <a:ln>
                            <a:noFill/>
                          </a:ln>
                          <a:effectLst/>
                        </a:rPr>
                        <a:t>et vinaigrette + 1 cola </a:t>
                      </a:r>
                      <a:r>
                        <a:rPr kumimoji="0" lang="en-CA" sz="1800" u="none" strike="noStrike" cap="none" normalizeH="0" baseline="0" dirty="0" err="1">
                          <a:ln>
                            <a:noFill/>
                          </a:ln>
                          <a:effectLst/>
                        </a:rPr>
                        <a:t>diète</a:t>
                      </a:r>
                      <a:endParaRPr kumimoji="0" lang="en-US" sz="1800" b="0" i="0" u="none" strike="noStrike" cap="none" normalizeH="0" baseline="0" dirty="0">
                        <a:ln>
                          <a:noFill/>
                        </a:ln>
                        <a:solidFill>
                          <a:schemeClr val="tx2"/>
                        </a:solidFill>
                        <a:effectLst/>
                        <a:latin typeface="Franklin Gothic Medium" pitchFamily="34" charset="0"/>
                        <a:ea typeface="ＭＳ Ｐゴシック" charset="-128"/>
                      </a:endParaRPr>
                    </a:p>
                  </a:txBody>
                  <a:tcPr marL="91688" marR="91688" marT="45709" marB="45709" horzOverflow="overflow">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9</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3,5</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7 </a:t>
                      </a:r>
                      <a:r>
                        <a:rPr kumimoji="0" lang="en-CA" sz="1800" u="none" strike="noStrike" cap="none" normalizeH="0" baseline="0" dirty="0">
                          <a:ln>
                            <a:noFill/>
                          </a:ln>
                          <a:effectLst/>
                        </a:rPr>
                        <a:t>(1 740)</a:t>
                      </a:r>
                      <a:endParaRPr kumimoji="0" lang="en-US" sz="18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lnB w="9525"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70000"/>
                        <a:buFont typeface="Wingdings" pitchFamily="2" charset="2"/>
                        <a:buNone/>
                        <a:tabLst/>
                      </a:pPr>
                      <a:r>
                        <a:rPr kumimoji="0" lang="en-CA" sz="2000" u="none" strike="noStrike" cap="none" normalizeH="0" baseline="0" dirty="0">
                          <a:ln>
                            <a:noFill/>
                          </a:ln>
                          <a:effectLst/>
                        </a:rPr>
                        <a:t>450</a:t>
                      </a:r>
                      <a:endParaRPr kumimoji="0" lang="en-US" sz="2000" b="1" i="0" u="none" strike="noStrike" cap="none" normalizeH="0" baseline="0" dirty="0">
                        <a:ln>
                          <a:noFill/>
                        </a:ln>
                        <a:solidFill>
                          <a:srgbClr val="9AB02A"/>
                        </a:solidFill>
                        <a:effectLst/>
                        <a:latin typeface="Franklin Gothic Medium" pitchFamily="34" charset="0"/>
                        <a:ea typeface="ＭＳ Ｐゴシック" charset="-128"/>
                      </a:endParaRPr>
                    </a:p>
                  </a:txBody>
                  <a:tcPr marL="91688" marR="91688" marT="45709" marB="45709" anchor="ctr" horzOverflow="overflow">
                    <a:lnB w="9525"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6"/>
                  </a:ext>
                </a:extLst>
              </a:tr>
            </a:tbl>
          </a:graphicData>
        </a:graphic>
      </p:graphicFrame>
      <p:sp>
        <p:nvSpPr>
          <p:cNvPr id="63541" name="Text Box 53"/>
          <p:cNvSpPr txBox="1">
            <a:spLocks noChangeArrowheads="1"/>
          </p:cNvSpPr>
          <p:nvPr/>
        </p:nvSpPr>
        <p:spPr bwMode="auto">
          <a:xfrm>
            <a:off x="5148064" y="6420193"/>
            <a:ext cx="3657600"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eaLnBrk="1" fontAlgn="base" hangingPunct="1">
              <a:spcAft>
                <a:spcPct val="0"/>
              </a:spcAft>
            </a:pPr>
            <a:r>
              <a:rPr lang="en-CA" sz="1200" dirty="0">
                <a:solidFill>
                  <a:schemeClr val="bg1">
                    <a:lumMod val="50000"/>
                  </a:schemeClr>
                </a:solidFill>
                <a:latin typeface="+mn-lt"/>
              </a:rPr>
              <a:t>Chantal Blais </a:t>
            </a:r>
            <a:r>
              <a:rPr lang="en-CA" sz="1200" dirty="0" err="1">
                <a:solidFill>
                  <a:schemeClr val="bg1">
                    <a:lumMod val="50000"/>
                  </a:schemeClr>
                </a:solidFill>
                <a:latin typeface="+mn-lt"/>
              </a:rPr>
              <a:t>DtP</a:t>
            </a:r>
            <a:r>
              <a:rPr lang="en-CA" sz="1200" dirty="0">
                <a:solidFill>
                  <a:schemeClr val="bg1">
                    <a:lumMod val="50000"/>
                  </a:schemeClr>
                </a:solidFill>
                <a:latin typeface="+mn-lt"/>
              </a:rPr>
              <a:t> IRCM</a:t>
            </a:r>
          </a:p>
          <a:p>
            <a:pPr algn="r" eaLnBrk="1" fontAlgn="base" hangingPunct="1">
              <a:spcAft>
                <a:spcPct val="0"/>
              </a:spcAft>
            </a:pPr>
            <a:r>
              <a:rPr lang="en-CA" altLang="fr-FR" sz="1100" dirty="0">
                <a:solidFill>
                  <a:srgbClr val="777777"/>
                </a:solidFill>
              </a:rPr>
              <a:t>Source : </a:t>
            </a:r>
            <a:r>
              <a:rPr lang="en-CA" altLang="fr-FR" sz="1100" dirty="0">
                <a:solidFill>
                  <a:srgbClr val="777777"/>
                </a:solidFill>
                <a:hlinkClick r:id="rId3"/>
              </a:rPr>
              <a:t>www.timhortons.com</a:t>
            </a:r>
            <a:r>
              <a:rPr lang="en-CA" altLang="fr-FR" sz="1100" dirty="0">
                <a:solidFill>
                  <a:srgbClr val="777777"/>
                </a:solidFill>
              </a:rPr>
              <a:t>; </a:t>
            </a:r>
            <a:r>
              <a:rPr lang="en-CA" altLang="fr-FR" sz="1100" dirty="0">
                <a:solidFill>
                  <a:srgbClr val="777777"/>
                </a:solidFill>
                <a:hlinkClick r:id="rId4"/>
              </a:rPr>
              <a:t>www.mcdonalds.ca</a:t>
            </a:r>
            <a:endParaRPr lang="en-US" altLang="fr-FR" sz="1100" dirty="0">
              <a:solidFill>
                <a:srgbClr val="777777"/>
              </a:solidFill>
            </a:endParaRPr>
          </a:p>
        </p:txBody>
      </p:sp>
    </p:spTree>
    <p:extLst>
      <p:ext uri="{BB962C8B-B14F-4D97-AF65-F5344CB8AC3E}">
        <p14:creationId xmlns:p14="http://schemas.microsoft.com/office/powerpoint/2010/main" val="3060374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3DDA560-FC12-493E-B474-87EB99CC0CD3}"/>
              </a:ext>
            </a:extLst>
          </p:cNvPr>
          <p:cNvSpPr/>
          <p:nvPr/>
        </p:nvSpPr>
        <p:spPr>
          <a:xfrm rot="16200000">
            <a:off x="3059833" y="-1575049"/>
            <a:ext cx="3024336" cy="9144002"/>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71682" name="Rectangle 2">
            <a:extLst>
              <a:ext uri="{FF2B5EF4-FFF2-40B4-BE49-F238E27FC236}">
                <a16:creationId xmlns:a16="http://schemas.microsoft.com/office/drawing/2014/main" id="{5D1D2C80-4953-5F4E-8316-453F1DEB58A7}"/>
              </a:ext>
            </a:extLst>
          </p:cNvPr>
          <p:cNvSpPr>
            <a:spLocks noGrp="1" noChangeArrowheads="1"/>
          </p:cNvSpPr>
          <p:nvPr>
            <p:ph type="title"/>
          </p:nvPr>
        </p:nvSpPr>
        <p:spPr/>
        <p:txBody>
          <a:bodyPr/>
          <a:lstStyle/>
          <a:p>
            <a:r>
              <a:rPr lang="fr-CA" altLang="fr-FR"/>
              <a:t>Conclusion</a:t>
            </a:r>
          </a:p>
        </p:txBody>
      </p:sp>
      <p:sp>
        <p:nvSpPr>
          <p:cNvPr id="71684" name="Rectangle 4">
            <a:extLst>
              <a:ext uri="{FF2B5EF4-FFF2-40B4-BE49-F238E27FC236}">
                <a16:creationId xmlns:a16="http://schemas.microsoft.com/office/drawing/2014/main" id="{E22BC001-8D09-E146-8CBE-97D7128E8428}"/>
              </a:ext>
            </a:extLst>
          </p:cNvPr>
          <p:cNvSpPr>
            <a:spLocks noGrp="1" noChangeArrowheads="1"/>
          </p:cNvSpPr>
          <p:nvPr>
            <p:ph idx="1"/>
          </p:nvPr>
        </p:nvSpPr>
        <p:spPr/>
        <p:txBody>
          <a:bodyPr>
            <a:normAutofit/>
          </a:bodyPr>
          <a:lstStyle/>
          <a:p>
            <a:r>
              <a:rPr lang="fr-CA" altLang="fr-FR" sz="2800" dirty="0"/>
              <a:t>Vérifiez régulièrement votre pression artérielle</a:t>
            </a:r>
          </a:p>
          <a:p>
            <a:r>
              <a:rPr lang="fr-CA" altLang="fr-FR" sz="2800" dirty="0"/>
              <a:t>Tenter d’atteindre une pression artérielle cible en :</a:t>
            </a:r>
          </a:p>
          <a:p>
            <a:pPr lvl="1"/>
            <a:r>
              <a:rPr lang="fr-CA" altLang="fr-FR" sz="2400" dirty="0"/>
              <a:t>adoptant de saines habitudes de vie</a:t>
            </a:r>
          </a:p>
          <a:p>
            <a:pPr lvl="1"/>
            <a:r>
              <a:rPr lang="fr-CA" altLang="fr-FR" sz="2400" dirty="0"/>
              <a:t>prenant vos médicaments tels que prescrits, et ce, même si vous vous sentez bien</a:t>
            </a:r>
          </a:p>
          <a:p>
            <a:pPr lvl="1"/>
            <a:r>
              <a:rPr lang="fr-CA" altLang="fr-FR" sz="2400" dirty="0"/>
              <a:t>visitant périodiquement votre médecin ou votre infirmière </a:t>
            </a:r>
          </a:p>
        </p:txBody>
      </p:sp>
      <p:pic>
        <p:nvPicPr>
          <p:cNvPr id="5" name="Graphique 4" descr="Docteur">
            <a:extLst>
              <a:ext uri="{FF2B5EF4-FFF2-40B4-BE49-F238E27FC236}">
                <a16:creationId xmlns:a16="http://schemas.microsoft.com/office/drawing/2014/main" id="{8DF78996-64E5-4153-953E-D93D76076823}"/>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694" t="11548" r="15259" b="12190"/>
          <a:stretch/>
        </p:blipFill>
        <p:spPr>
          <a:xfrm>
            <a:off x="7275698" y="4882145"/>
            <a:ext cx="1562574" cy="1701215"/>
          </a:xfrm>
          <a:prstGeom prst="rect">
            <a:avLst/>
          </a:prstGeom>
        </p:spPr>
      </p:pic>
      <p:pic>
        <p:nvPicPr>
          <p:cNvPr id="7" name="Graphique 6" descr="Médecine">
            <a:extLst>
              <a:ext uri="{FF2B5EF4-FFF2-40B4-BE49-F238E27FC236}">
                <a16:creationId xmlns:a16="http://schemas.microsoft.com/office/drawing/2014/main" id="{7D66D025-8BB9-4678-AC95-B4917D5E3105}"/>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8873" t="2620" r="16239"/>
          <a:stretch/>
        </p:blipFill>
        <p:spPr>
          <a:xfrm>
            <a:off x="5513975" y="5041363"/>
            <a:ext cx="1210488" cy="1816637"/>
          </a:xfrm>
          <a:prstGeom prst="rect">
            <a:avLst/>
          </a:prstGeom>
        </p:spPr>
      </p:pic>
      <p:grpSp>
        <p:nvGrpSpPr>
          <p:cNvPr id="15" name="Groupe 14">
            <a:extLst>
              <a:ext uri="{FF2B5EF4-FFF2-40B4-BE49-F238E27FC236}">
                <a16:creationId xmlns:a16="http://schemas.microsoft.com/office/drawing/2014/main" id="{AFA9AA60-84DD-4A37-9ED2-945ACE08DE02}"/>
              </a:ext>
            </a:extLst>
          </p:cNvPr>
          <p:cNvGrpSpPr/>
          <p:nvPr/>
        </p:nvGrpSpPr>
        <p:grpSpPr>
          <a:xfrm>
            <a:off x="2439561" y="4906762"/>
            <a:ext cx="2523179" cy="1816636"/>
            <a:chOff x="2532959" y="4766725"/>
            <a:chExt cx="2523179" cy="1816636"/>
          </a:xfrm>
        </p:grpSpPr>
        <p:pic>
          <p:nvPicPr>
            <p:cNvPr id="9" name="Graphique 8" descr="Avocat">
              <a:extLst>
                <a:ext uri="{FF2B5EF4-FFF2-40B4-BE49-F238E27FC236}">
                  <a16:creationId xmlns:a16="http://schemas.microsoft.com/office/drawing/2014/main" id="{F4633295-469D-4573-AC65-A9636771B7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32959" y="4766725"/>
              <a:ext cx="1490464" cy="1490464"/>
            </a:xfrm>
            <a:prstGeom prst="rect">
              <a:avLst/>
            </a:prstGeom>
          </p:spPr>
        </p:pic>
        <p:pic>
          <p:nvPicPr>
            <p:cNvPr id="11" name="Graphique 10" descr="Pomme">
              <a:extLst>
                <a:ext uri="{FF2B5EF4-FFF2-40B4-BE49-F238E27FC236}">
                  <a16:creationId xmlns:a16="http://schemas.microsoft.com/office/drawing/2014/main" id="{BDA79459-EBB2-43C3-8965-2824FB0568D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65674" y="5092897"/>
              <a:ext cx="1490464" cy="1490464"/>
            </a:xfrm>
            <a:prstGeom prst="rect">
              <a:avLst/>
            </a:prstGeom>
          </p:spPr>
        </p:pic>
      </p:grpSp>
      <p:pic>
        <p:nvPicPr>
          <p:cNvPr id="13" name="Graphique 12" descr="Cyclisme">
            <a:extLst>
              <a:ext uri="{FF2B5EF4-FFF2-40B4-BE49-F238E27FC236}">
                <a16:creationId xmlns:a16="http://schemas.microsoft.com/office/drawing/2014/main" id="{59531F1E-5A71-4D37-9A26-083735F7F5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5126" y="4717843"/>
            <a:ext cx="1958818" cy="1958818"/>
          </a:xfrm>
          <a:prstGeom prst="rect">
            <a:avLst/>
          </a:prstGeom>
        </p:spPr>
      </p:pic>
      <p:pic>
        <p:nvPicPr>
          <p:cNvPr id="4" name="Image 3">
            <a:extLst>
              <a:ext uri="{FF2B5EF4-FFF2-40B4-BE49-F238E27FC236}">
                <a16:creationId xmlns:a16="http://schemas.microsoft.com/office/drawing/2014/main" id="{F9BC464E-FC31-4276-85E5-95401CDABE2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68344" y="430829"/>
            <a:ext cx="918947" cy="808673"/>
          </a:xfrm>
          <a:prstGeom prst="rect">
            <a:avLst/>
          </a:prstGeom>
        </p:spPr>
      </p:pic>
    </p:spTree>
    <p:extLst>
      <p:ext uri="{BB962C8B-B14F-4D97-AF65-F5344CB8AC3E}">
        <p14:creationId xmlns:p14="http://schemas.microsoft.com/office/powerpoint/2010/main" val="2358656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E1ED4-750E-3853-FB68-36F295E4FA6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7B9BD75D-3E57-D17E-C062-6E3C7A3A1727}"/>
              </a:ext>
            </a:extLst>
          </p:cNvPr>
          <p:cNvSpPr/>
          <p:nvPr/>
        </p:nvSpPr>
        <p:spPr>
          <a:xfrm rot="16200000">
            <a:off x="3059833" y="-1575049"/>
            <a:ext cx="3024336" cy="9144002"/>
          </a:xfrm>
          <a:prstGeom prst="rect">
            <a:avLst/>
          </a:prstGeom>
          <a:solidFill>
            <a:srgbClr val="0C98C1">
              <a:alpha val="16000"/>
            </a:srgb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dirty="0"/>
          </a:p>
        </p:txBody>
      </p:sp>
      <p:sp>
        <p:nvSpPr>
          <p:cNvPr id="71682" name="Rectangle 2">
            <a:extLst>
              <a:ext uri="{FF2B5EF4-FFF2-40B4-BE49-F238E27FC236}">
                <a16:creationId xmlns:a16="http://schemas.microsoft.com/office/drawing/2014/main" id="{3081FA0C-9E6A-E5DF-67F6-2EABD1495E28}"/>
              </a:ext>
            </a:extLst>
          </p:cNvPr>
          <p:cNvSpPr>
            <a:spLocks noGrp="1" noChangeArrowheads="1"/>
          </p:cNvSpPr>
          <p:nvPr>
            <p:ph type="title"/>
          </p:nvPr>
        </p:nvSpPr>
        <p:spPr/>
        <p:txBody>
          <a:bodyPr/>
          <a:lstStyle/>
          <a:p>
            <a:r>
              <a:rPr lang="fr-CA" altLang="fr-FR" dirty="0"/>
              <a:t>D’AUTRES INFORMATIONS?</a:t>
            </a:r>
          </a:p>
        </p:txBody>
      </p:sp>
      <p:sp>
        <p:nvSpPr>
          <p:cNvPr id="71684" name="Rectangle 4">
            <a:extLst>
              <a:ext uri="{FF2B5EF4-FFF2-40B4-BE49-F238E27FC236}">
                <a16:creationId xmlns:a16="http://schemas.microsoft.com/office/drawing/2014/main" id="{2C70F684-03F3-8352-E038-D0724DD11EA9}"/>
              </a:ext>
            </a:extLst>
          </p:cNvPr>
          <p:cNvSpPr>
            <a:spLocks noGrp="1" noChangeArrowheads="1"/>
          </p:cNvSpPr>
          <p:nvPr>
            <p:ph idx="1"/>
          </p:nvPr>
        </p:nvSpPr>
        <p:spPr>
          <a:xfrm>
            <a:off x="457200" y="1600206"/>
            <a:ext cx="8507288" cy="2976061"/>
          </a:xfrm>
        </p:spPr>
        <p:txBody>
          <a:bodyPr>
            <a:normAutofit/>
          </a:bodyPr>
          <a:lstStyle/>
          <a:p>
            <a:endParaRPr lang="fr-CA" altLang="fr-FR" sz="2800" dirty="0"/>
          </a:p>
        </p:txBody>
      </p:sp>
      <p:pic>
        <p:nvPicPr>
          <p:cNvPr id="4" name="Image 3">
            <a:extLst>
              <a:ext uri="{FF2B5EF4-FFF2-40B4-BE49-F238E27FC236}">
                <a16:creationId xmlns:a16="http://schemas.microsoft.com/office/drawing/2014/main" id="{555B928C-EEA1-E6C7-F742-202894AD5F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8344" y="430829"/>
            <a:ext cx="918947" cy="808673"/>
          </a:xfrm>
          <a:prstGeom prst="rect">
            <a:avLst/>
          </a:prstGeom>
        </p:spPr>
      </p:pic>
      <p:pic>
        <p:nvPicPr>
          <p:cNvPr id="3" name="Image 2">
            <a:extLst>
              <a:ext uri="{FF2B5EF4-FFF2-40B4-BE49-F238E27FC236}">
                <a16:creationId xmlns:a16="http://schemas.microsoft.com/office/drawing/2014/main" id="{67D9829B-E0FD-3BC9-A0C3-6571387E19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330" y="2152132"/>
            <a:ext cx="8356994" cy="1872208"/>
          </a:xfrm>
          <a:prstGeom prst="rect">
            <a:avLst/>
          </a:prstGeom>
        </p:spPr>
      </p:pic>
      <p:sp>
        <p:nvSpPr>
          <p:cNvPr id="6" name="ZoneTexte 5">
            <a:extLst>
              <a:ext uri="{FF2B5EF4-FFF2-40B4-BE49-F238E27FC236}">
                <a16:creationId xmlns:a16="http://schemas.microsoft.com/office/drawing/2014/main" id="{EC6B8961-3499-FF8C-18FF-F5837CD014ED}"/>
              </a:ext>
            </a:extLst>
          </p:cNvPr>
          <p:cNvSpPr txBox="1"/>
          <p:nvPr/>
        </p:nvSpPr>
        <p:spPr>
          <a:xfrm>
            <a:off x="605178" y="4999604"/>
            <a:ext cx="8211332" cy="584775"/>
          </a:xfrm>
          <a:prstGeom prst="rect">
            <a:avLst/>
          </a:prstGeom>
          <a:noFill/>
        </p:spPr>
        <p:txBody>
          <a:bodyPr wrap="square" rtlCol="0">
            <a:spAutoFit/>
          </a:bodyPr>
          <a:lstStyle/>
          <a:p>
            <a:r>
              <a:rPr lang="fr-CA" altLang="fr-FR" sz="3200" dirty="0">
                <a:solidFill>
                  <a:srgbClr val="50B1CC"/>
                </a:solidFill>
              </a:rPr>
              <a:t>https://sqha2.hypertension.qc.ca/info-patients/</a:t>
            </a:r>
          </a:p>
        </p:txBody>
      </p:sp>
      <p:sp>
        <p:nvSpPr>
          <p:cNvPr id="8" name="ZoneTexte 7">
            <a:extLst>
              <a:ext uri="{FF2B5EF4-FFF2-40B4-BE49-F238E27FC236}">
                <a16:creationId xmlns:a16="http://schemas.microsoft.com/office/drawing/2014/main" id="{EEDE2102-A4C6-CD23-D4F7-AA73D3E0AAEE}"/>
              </a:ext>
            </a:extLst>
          </p:cNvPr>
          <p:cNvSpPr txBox="1"/>
          <p:nvPr/>
        </p:nvSpPr>
        <p:spPr>
          <a:xfrm>
            <a:off x="141877" y="5812805"/>
            <a:ext cx="8860246" cy="584775"/>
          </a:xfrm>
          <a:prstGeom prst="rect">
            <a:avLst/>
          </a:prstGeom>
          <a:noFill/>
        </p:spPr>
        <p:txBody>
          <a:bodyPr wrap="none" rtlCol="0">
            <a:spAutoFit/>
          </a:bodyPr>
          <a:lstStyle/>
          <a:p>
            <a:r>
              <a:rPr lang="fr-FR" sz="3200" dirty="0"/>
              <a:t>SOCIÉTÉ QUÉBÉCOISE D’HYPERTENSION ARTÉRIELLE</a:t>
            </a:r>
          </a:p>
        </p:txBody>
      </p:sp>
    </p:spTree>
    <p:extLst>
      <p:ext uri="{BB962C8B-B14F-4D97-AF65-F5344CB8AC3E}">
        <p14:creationId xmlns:p14="http://schemas.microsoft.com/office/powerpoint/2010/main" val="720178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B394018-533F-9D49-A77B-2455128F3330}"/>
              </a:ext>
            </a:extLst>
          </p:cNvPr>
          <p:cNvSpPr>
            <a:spLocks noGrp="1" noChangeArrowheads="1"/>
          </p:cNvSpPr>
          <p:nvPr>
            <p:ph type="title"/>
          </p:nvPr>
        </p:nvSpPr>
        <p:spPr/>
        <p:txBody>
          <a:bodyPr>
            <a:normAutofit fontScale="90000"/>
          </a:bodyPr>
          <a:lstStyle/>
          <a:p>
            <a:r>
              <a:rPr lang="en-US" altLang="fr-FR" dirty="0" err="1"/>
              <a:t>Qu’est-ce</a:t>
            </a:r>
            <a:r>
              <a:rPr lang="en-US" altLang="fr-FR" dirty="0"/>
              <a:t> que la </a:t>
            </a:r>
            <a:br>
              <a:rPr lang="en-US" altLang="fr-FR" dirty="0"/>
            </a:br>
            <a:r>
              <a:rPr lang="en-US" altLang="fr-FR" b="1" dirty="0"/>
              <a:t>pression </a:t>
            </a:r>
            <a:r>
              <a:rPr lang="en-US" altLang="fr-FR" b="1" dirty="0" err="1"/>
              <a:t>artérielle</a:t>
            </a:r>
            <a:r>
              <a:rPr lang="en-US" altLang="fr-FR" dirty="0"/>
              <a:t>?</a:t>
            </a:r>
          </a:p>
        </p:txBody>
      </p:sp>
      <p:sp>
        <p:nvSpPr>
          <p:cNvPr id="11267" name="Rectangle 3">
            <a:extLst>
              <a:ext uri="{FF2B5EF4-FFF2-40B4-BE49-F238E27FC236}">
                <a16:creationId xmlns:a16="http://schemas.microsoft.com/office/drawing/2014/main" id="{9A0806CA-820F-E047-94DF-0F234C17C487}"/>
              </a:ext>
            </a:extLst>
          </p:cNvPr>
          <p:cNvSpPr>
            <a:spLocks noGrp="1" noChangeArrowheads="1"/>
          </p:cNvSpPr>
          <p:nvPr>
            <p:ph idx="1"/>
          </p:nvPr>
        </p:nvSpPr>
        <p:spPr/>
        <p:txBody>
          <a:bodyPr/>
          <a:lstStyle/>
          <a:p>
            <a:r>
              <a:rPr lang="en-US" altLang="fr-FR" dirty="0"/>
              <a:t>La pression </a:t>
            </a:r>
            <a:r>
              <a:rPr lang="en-US" altLang="fr-FR" dirty="0" err="1"/>
              <a:t>artérielle</a:t>
            </a:r>
            <a:r>
              <a:rPr lang="en-US" altLang="fr-FR" dirty="0"/>
              <a:t> </a:t>
            </a:r>
            <a:r>
              <a:rPr lang="en-US" altLang="fr-FR" dirty="0" err="1"/>
              <a:t>est</a:t>
            </a:r>
            <a:r>
              <a:rPr lang="en-US" altLang="fr-FR" dirty="0"/>
              <a:t> la </a:t>
            </a:r>
            <a:r>
              <a:rPr lang="en-US" altLang="fr-FR" b="1" dirty="0"/>
              <a:t>force </a:t>
            </a:r>
            <a:r>
              <a:rPr lang="en-US" altLang="fr-FR" b="1" dirty="0" err="1"/>
              <a:t>exercée</a:t>
            </a:r>
            <a:r>
              <a:rPr lang="en-US" altLang="fr-FR" b="1" dirty="0"/>
              <a:t> </a:t>
            </a:r>
            <a:r>
              <a:rPr lang="en-US" altLang="fr-FR" b="1" dirty="0" err="1"/>
              <a:t>contre</a:t>
            </a:r>
            <a:r>
              <a:rPr lang="en-US" altLang="fr-FR" b="1" dirty="0"/>
              <a:t> la </a:t>
            </a:r>
            <a:r>
              <a:rPr lang="en-US" altLang="fr-FR" b="1" dirty="0" err="1"/>
              <a:t>paroi</a:t>
            </a:r>
            <a:r>
              <a:rPr lang="en-US" altLang="fr-FR" b="1" dirty="0"/>
              <a:t> des </a:t>
            </a:r>
            <a:r>
              <a:rPr lang="en-US" altLang="fr-FR" b="1" dirty="0" err="1"/>
              <a:t>vaisseaux</a:t>
            </a:r>
            <a:r>
              <a:rPr lang="en-US" altLang="fr-FR" b="1" dirty="0"/>
              <a:t> </a:t>
            </a:r>
            <a:r>
              <a:rPr lang="en-US" altLang="fr-FR" b="1" dirty="0" err="1"/>
              <a:t>sanguins</a:t>
            </a:r>
            <a:r>
              <a:rPr lang="en-US" altLang="fr-FR" b="1" dirty="0"/>
              <a:t> </a:t>
            </a:r>
            <a:br>
              <a:rPr lang="en-US" altLang="fr-FR" b="1" dirty="0"/>
            </a:br>
            <a:r>
              <a:rPr lang="en-US" altLang="fr-FR" dirty="0"/>
              <a:t>par le </a:t>
            </a:r>
            <a:r>
              <a:rPr lang="en-US" altLang="fr-FR" b="1" dirty="0"/>
              <a:t>sang</a:t>
            </a:r>
            <a:r>
              <a:rPr lang="en-US" altLang="fr-FR" dirty="0"/>
              <a:t> qui </a:t>
            </a:r>
            <a:r>
              <a:rPr lang="en-US" altLang="fr-FR" dirty="0" err="1"/>
              <a:t>circule</a:t>
            </a:r>
            <a:r>
              <a:rPr lang="en-US" altLang="fr-FR" dirty="0"/>
              <a:t> dans </a:t>
            </a:r>
            <a:r>
              <a:rPr lang="en-US" altLang="fr-FR" dirty="0" err="1"/>
              <a:t>nos</a:t>
            </a:r>
            <a:r>
              <a:rPr lang="en-US" altLang="fr-FR" dirty="0"/>
              <a:t> </a:t>
            </a:r>
            <a:r>
              <a:rPr lang="en-US" altLang="fr-FR" dirty="0" err="1"/>
              <a:t>vaisseaux</a:t>
            </a:r>
            <a:endParaRPr lang="en-US" altLang="fr-FR" dirty="0"/>
          </a:p>
          <a:p>
            <a:endParaRPr lang="en-US" altLang="fr-FR" dirty="0"/>
          </a:p>
          <a:p>
            <a:pPr lvl="1"/>
            <a:endParaRPr lang="en-US" altLang="fr-FR" dirty="0"/>
          </a:p>
        </p:txBody>
      </p:sp>
      <p:pic>
        <p:nvPicPr>
          <p:cNvPr id="14" name="Image 13">
            <a:extLst>
              <a:ext uri="{FF2B5EF4-FFF2-40B4-BE49-F238E27FC236}">
                <a16:creationId xmlns:a16="http://schemas.microsoft.com/office/drawing/2014/main" id="{3D319658-EE2C-42F7-BB34-59649FE9CA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2848588"/>
            <a:ext cx="4978895" cy="3757222"/>
          </a:xfrm>
          <a:prstGeom prst="rect">
            <a:avLst/>
          </a:prstGeom>
        </p:spPr>
      </p:pic>
      <p:pic>
        <p:nvPicPr>
          <p:cNvPr id="16" name="Image 15">
            <a:extLst>
              <a:ext uri="{FF2B5EF4-FFF2-40B4-BE49-F238E27FC236}">
                <a16:creationId xmlns:a16="http://schemas.microsoft.com/office/drawing/2014/main" id="{FA1069D0-C0F7-4AB5-BC9A-47A0EF35B7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7744" y="3429000"/>
            <a:ext cx="4286256" cy="3207953"/>
          </a:xfrm>
          <a:prstGeom prst="rect">
            <a:avLst/>
          </a:prstGeom>
        </p:spPr>
      </p:pic>
    </p:spTree>
    <p:extLst>
      <p:ext uri="{BB962C8B-B14F-4D97-AF65-F5344CB8AC3E}">
        <p14:creationId xmlns:p14="http://schemas.microsoft.com/office/powerpoint/2010/main" val="190032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B394018-533F-9D49-A77B-2455128F3330}"/>
              </a:ext>
            </a:extLst>
          </p:cNvPr>
          <p:cNvSpPr>
            <a:spLocks noGrp="1" noChangeArrowheads="1"/>
          </p:cNvSpPr>
          <p:nvPr>
            <p:ph type="title"/>
          </p:nvPr>
        </p:nvSpPr>
        <p:spPr/>
        <p:txBody>
          <a:bodyPr>
            <a:normAutofit fontScale="90000"/>
          </a:bodyPr>
          <a:lstStyle/>
          <a:p>
            <a:r>
              <a:rPr lang="en-US" altLang="fr-FR" dirty="0" err="1"/>
              <a:t>Qu’est-ce</a:t>
            </a:r>
            <a:r>
              <a:rPr lang="en-US" altLang="fr-FR" dirty="0"/>
              <a:t> que la </a:t>
            </a:r>
            <a:br>
              <a:rPr lang="en-US" altLang="fr-FR" dirty="0"/>
            </a:br>
            <a:r>
              <a:rPr lang="en-US" altLang="fr-FR" b="1" dirty="0"/>
              <a:t>pression </a:t>
            </a:r>
            <a:r>
              <a:rPr lang="en-US" altLang="fr-FR" b="1" dirty="0" err="1"/>
              <a:t>artérielle</a:t>
            </a:r>
            <a:r>
              <a:rPr lang="en-US" altLang="fr-FR" dirty="0"/>
              <a:t>?</a:t>
            </a:r>
          </a:p>
        </p:txBody>
      </p:sp>
      <p:pic>
        <p:nvPicPr>
          <p:cNvPr id="9" name="Espace réservé du contenu 8">
            <a:extLst>
              <a:ext uri="{FF2B5EF4-FFF2-40B4-BE49-F238E27FC236}">
                <a16:creationId xmlns:a16="http://schemas.microsoft.com/office/drawing/2014/main" id="{5962889B-DFA2-441D-8FA6-B15C69D3D350}"/>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772259" y="1600200"/>
            <a:ext cx="3408481" cy="4525963"/>
          </a:xfrm>
        </p:spPr>
      </p:pic>
      <p:sp>
        <p:nvSpPr>
          <p:cNvPr id="10" name="Espace réservé du contenu 9">
            <a:extLst>
              <a:ext uri="{FF2B5EF4-FFF2-40B4-BE49-F238E27FC236}">
                <a16:creationId xmlns:a16="http://schemas.microsoft.com/office/drawing/2014/main" id="{CC1FEC45-B3F2-445B-9F8C-D63139CE7658}"/>
              </a:ext>
            </a:extLst>
          </p:cNvPr>
          <p:cNvSpPr>
            <a:spLocks noGrp="1"/>
          </p:cNvSpPr>
          <p:nvPr>
            <p:ph sz="half" idx="2"/>
          </p:nvPr>
        </p:nvSpPr>
        <p:spPr>
          <a:xfrm>
            <a:off x="4499992" y="1600206"/>
            <a:ext cx="4186808" cy="4525963"/>
          </a:xfrm>
        </p:spPr>
        <p:txBody>
          <a:bodyPr>
            <a:normAutofit lnSpcReduction="10000"/>
          </a:bodyPr>
          <a:lstStyle/>
          <a:p>
            <a:r>
              <a:rPr lang="fr-CA" dirty="0"/>
              <a:t>Le sang qui circule dans les artères lorsque le </a:t>
            </a:r>
            <a:r>
              <a:rPr lang="fr-CA" b="1" dirty="0"/>
              <a:t>cœur est au repos</a:t>
            </a:r>
            <a:r>
              <a:rPr lang="fr-CA" dirty="0"/>
              <a:t> exerce une pression celles-ci. C’est la </a:t>
            </a:r>
            <a:r>
              <a:rPr lang="fr-CA" b="1" dirty="0">
                <a:solidFill>
                  <a:schemeClr val="accent6"/>
                </a:solidFill>
              </a:rPr>
              <a:t>pression diastolique.</a:t>
            </a:r>
            <a:endParaRPr lang="fr-CA" dirty="0"/>
          </a:p>
          <a:p>
            <a:r>
              <a:rPr lang="fr-CA" dirty="0"/>
              <a:t>Lorsque le </a:t>
            </a:r>
            <a:r>
              <a:rPr lang="fr-CA" b="1" dirty="0"/>
              <a:t>cœur bat</a:t>
            </a:r>
            <a:r>
              <a:rPr lang="fr-CA" dirty="0"/>
              <a:t>, </a:t>
            </a:r>
            <a:br>
              <a:rPr lang="fr-CA" dirty="0"/>
            </a:br>
            <a:r>
              <a:rPr lang="fr-CA" dirty="0"/>
              <a:t>il éjecte du sang. Ce sang augmente la pression dans les artères. C’est la </a:t>
            </a:r>
            <a:r>
              <a:rPr lang="fr-CA" b="1" dirty="0">
                <a:solidFill>
                  <a:schemeClr val="accent6"/>
                </a:solidFill>
              </a:rPr>
              <a:t>pression systolique.</a:t>
            </a:r>
            <a:endParaRPr lang="en-CA" dirty="0"/>
          </a:p>
        </p:txBody>
      </p:sp>
    </p:spTree>
    <p:extLst>
      <p:ext uri="{BB962C8B-B14F-4D97-AF65-F5344CB8AC3E}">
        <p14:creationId xmlns:p14="http://schemas.microsoft.com/office/powerpoint/2010/main" val="362453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5">
            <a:extLst>
              <a:ext uri="{FF2B5EF4-FFF2-40B4-BE49-F238E27FC236}">
                <a16:creationId xmlns:a16="http://schemas.microsoft.com/office/drawing/2014/main" id="{B9CAF382-741B-9443-95C3-1A841F500BDE}"/>
              </a:ext>
            </a:extLst>
          </p:cNvPr>
          <p:cNvSpPr>
            <a:spLocks noGrp="1" noChangeArrowheads="1"/>
          </p:cNvSpPr>
          <p:nvPr>
            <p:ph type="title"/>
          </p:nvPr>
        </p:nvSpPr>
        <p:spPr/>
        <p:txBody>
          <a:bodyPr/>
          <a:lstStyle/>
          <a:p>
            <a:r>
              <a:rPr lang="en-US" altLang="fr-FR" dirty="0"/>
              <a:t>Que </a:t>
            </a:r>
            <a:r>
              <a:rPr lang="en-US" altLang="fr-FR" dirty="0" err="1"/>
              <a:t>veulent</a:t>
            </a:r>
            <a:r>
              <a:rPr lang="en-US" altLang="fr-FR" dirty="0"/>
              <a:t> dire les </a:t>
            </a:r>
            <a:r>
              <a:rPr lang="en-US" altLang="fr-FR" dirty="0" err="1"/>
              <a:t>chiffres</a:t>
            </a:r>
            <a:r>
              <a:rPr lang="en-US" altLang="fr-FR" dirty="0"/>
              <a:t>?</a:t>
            </a:r>
          </a:p>
        </p:txBody>
      </p:sp>
      <p:sp>
        <p:nvSpPr>
          <p:cNvPr id="2" name="Espace réservé du texte 1">
            <a:extLst>
              <a:ext uri="{FF2B5EF4-FFF2-40B4-BE49-F238E27FC236}">
                <a16:creationId xmlns:a16="http://schemas.microsoft.com/office/drawing/2014/main" id="{CE5B57EF-AFB0-4E0C-9B94-5239C95D9399}"/>
              </a:ext>
            </a:extLst>
          </p:cNvPr>
          <p:cNvSpPr>
            <a:spLocks noGrp="1"/>
          </p:cNvSpPr>
          <p:nvPr>
            <p:ph type="body" idx="1"/>
          </p:nvPr>
        </p:nvSpPr>
        <p:spPr/>
        <p:txBody>
          <a:bodyPr/>
          <a:lstStyle/>
          <a:p>
            <a:r>
              <a:rPr lang="fr-CA" dirty="0">
                <a:solidFill>
                  <a:schemeClr val="accent6"/>
                </a:solidFill>
              </a:rPr>
              <a:t>Pression systolique</a:t>
            </a:r>
            <a:endParaRPr lang="en-CA" dirty="0">
              <a:solidFill>
                <a:schemeClr val="accent6"/>
              </a:solidFill>
            </a:endParaRPr>
          </a:p>
        </p:txBody>
      </p:sp>
      <p:sp>
        <p:nvSpPr>
          <p:cNvPr id="13314" name="Rectangle 2">
            <a:extLst>
              <a:ext uri="{FF2B5EF4-FFF2-40B4-BE49-F238E27FC236}">
                <a16:creationId xmlns:a16="http://schemas.microsoft.com/office/drawing/2014/main" id="{7A1C7B51-65E0-594D-B847-16C30D750AF1}"/>
              </a:ext>
            </a:extLst>
          </p:cNvPr>
          <p:cNvSpPr>
            <a:spLocks noGrp="1" noChangeArrowheads="1"/>
          </p:cNvSpPr>
          <p:nvPr>
            <p:ph sz="half" idx="2"/>
          </p:nvPr>
        </p:nvSpPr>
        <p:spPr/>
        <p:txBody>
          <a:bodyPr>
            <a:normAutofit/>
          </a:bodyPr>
          <a:lstStyle/>
          <a:p>
            <a:r>
              <a:rPr lang="en-US" altLang="fr-FR" dirty="0"/>
              <a:t>Le </a:t>
            </a:r>
            <a:r>
              <a:rPr lang="en-US" altLang="fr-FR" dirty="0" err="1"/>
              <a:t>chiffre</a:t>
            </a:r>
            <a:r>
              <a:rPr lang="en-US" altLang="fr-FR" dirty="0"/>
              <a:t> le plus </a:t>
            </a:r>
            <a:r>
              <a:rPr lang="en-US" altLang="fr-FR" dirty="0" err="1"/>
              <a:t>gros</a:t>
            </a:r>
            <a:r>
              <a:rPr lang="en-US" altLang="fr-FR" dirty="0"/>
              <a:t> correspond à la pression </a:t>
            </a:r>
            <a:r>
              <a:rPr lang="en-US" altLang="fr-FR" dirty="0" err="1"/>
              <a:t>lorsque</a:t>
            </a:r>
            <a:r>
              <a:rPr lang="en-US" altLang="fr-FR" dirty="0"/>
              <a:t> le </a:t>
            </a:r>
            <a:r>
              <a:rPr lang="en-US" altLang="fr-FR" dirty="0" err="1"/>
              <a:t>coeur</a:t>
            </a:r>
            <a:r>
              <a:rPr lang="en-US" altLang="fr-FR" dirty="0"/>
              <a:t> bat.</a:t>
            </a:r>
          </a:p>
          <a:p>
            <a:pPr marL="0" indent="0">
              <a:buNone/>
            </a:pPr>
            <a:endParaRPr lang="en-US" altLang="fr-FR" dirty="0"/>
          </a:p>
        </p:txBody>
      </p:sp>
      <p:sp>
        <p:nvSpPr>
          <p:cNvPr id="3" name="Espace réservé du texte 2">
            <a:extLst>
              <a:ext uri="{FF2B5EF4-FFF2-40B4-BE49-F238E27FC236}">
                <a16:creationId xmlns:a16="http://schemas.microsoft.com/office/drawing/2014/main" id="{F6F6815E-0455-4DC7-AE4C-81EDFC544137}"/>
              </a:ext>
            </a:extLst>
          </p:cNvPr>
          <p:cNvSpPr>
            <a:spLocks noGrp="1"/>
          </p:cNvSpPr>
          <p:nvPr>
            <p:ph type="body" sz="quarter" idx="3"/>
          </p:nvPr>
        </p:nvSpPr>
        <p:spPr/>
        <p:txBody>
          <a:bodyPr/>
          <a:lstStyle/>
          <a:p>
            <a:r>
              <a:rPr lang="fr-CA" dirty="0">
                <a:solidFill>
                  <a:schemeClr val="accent6"/>
                </a:solidFill>
              </a:rPr>
              <a:t>Pression diastolique</a:t>
            </a:r>
            <a:endParaRPr lang="en-CA" dirty="0">
              <a:solidFill>
                <a:schemeClr val="accent6"/>
              </a:solidFill>
            </a:endParaRPr>
          </a:p>
        </p:txBody>
      </p:sp>
      <p:sp>
        <p:nvSpPr>
          <p:cNvPr id="4" name="Espace réservé du contenu 3">
            <a:extLst>
              <a:ext uri="{FF2B5EF4-FFF2-40B4-BE49-F238E27FC236}">
                <a16:creationId xmlns:a16="http://schemas.microsoft.com/office/drawing/2014/main" id="{3F8796FD-81BE-41FC-ABA8-D83B9780F47E}"/>
              </a:ext>
            </a:extLst>
          </p:cNvPr>
          <p:cNvSpPr>
            <a:spLocks noGrp="1"/>
          </p:cNvSpPr>
          <p:nvPr>
            <p:ph sz="quarter" idx="4"/>
          </p:nvPr>
        </p:nvSpPr>
        <p:spPr/>
        <p:txBody>
          <a:bodyPr/>
          <a:lstStyle/>
          <a:p>
            <a:r>
              <a:rPr lang="en-US" altLang="fr-FR" dirty="0"/>
              <a:t>Le </a:t>
            </a:r>
            <a:r>
              <a:rPr lang="en-US" altLang="fr-FR" dirty="0" err="1"/>
              <a:t>chiffre</a:t>
            </a:r>
            <a:r>
              <a:rPr lang="en-US" altLang="fr-FR" dirty="0"/>
              <a:t> le plus bas correspond à la pression </a:t>
            </a:r>
            <a:r>
              <a:rPr lang="en-US" altLang="fr-FR" dirty="0" err="1"/>
              <a:t>lorsque</a:t>
            </a:r>
            <a:r>
              <a:rPr lang="en-US" altLang="fr-FR" dirty="0"/>
              <a:t> le </a:t>
            </a:r>
            <a:r>
              <a:rPr lang="en-US" altLang="fr-FR" dirty="0" err="1"/>
              <a:t>coeur</a:t>
            </a:r>
            <a:r>
              <a:rPr lang="en-US" altLang="fr-FR" dirty="0"/>
              <a:t> se repose.</a:t>
            </a:r>
          </a:p>
          <a:p>
            <a:endParaRPr lang="en-CA" dirty="0"/>
          </a:p>
        </p:txBody>
      </p:sp>
      <p:pic>
        <p:nvPicPr>
          <p:cNvPr id="6" name="Image 5">
            <a:extLst>
              <a:ext uri="{FF2B5EF4-FFF2-40B4-BE49-F238E27FC236}">
                <a16:creationId xmlns:a16="http://schemas.microsoft.com/office/drawing/2014/main" id="{82B86FED-F518-4823-8F08-45EE9350E0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45433" y="3788407"/>
            <a:ext cx="2312594" cy="3068960"/>
          </a:xfrm>
          <a:prstGeom prst="rect">
            <a:avLst/>
          </a:prstGeom>
        </p:spPr>
      </p:pic>
      <p:pic>
        <p:nvPicPr>
          <p:cNvPr id="8" name="Image 7" descr="Une image contenant texte&#10;&#10;Description générée automatiquement">
            <a:extLst>
              <a:ext uri="{FF2B5EF4-FFF2-40B4-BE49-F238E27FC236}">
                <a16:creationId xmlns:a16="http://schemas.microsoft.com/office/drawing/2014/main" id="{9AB5B08A-0A52-43FC-ADC9-838FA6881B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056" y="3788406"/>
            <a:ext cx="2313071" cy="3069593"/>
          </a:xfrm>
          <a:prstGeom prst="rect">
            <a:avLst/>
          </a:prstGeom>
        </p:spPr>
      </p:pic>
      <p:pic>
        <p:nvPicPr>
          <p:cNvPr id="10" name="Image 9" descr="Une image contenant objet, horloge&#10;&#10;Description générée automatiquement">
            <a:extLst>
              <a:ext uri="{FF2B5EF4-FFF2-40B4-BE49-F238E27FC236}">
                <a16:creationId xmlns:a16="http://schemas.microsoft.com/office/drawing/2014/main" id="{F0423CFC-139E-4F49-978A-BEAB9C424B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59955" y="4221088"/>
            <a:ext cx="3667883" cy="2628323"/>
          </a:xfrm>
          <a:prstGeom prst="rect">
            <a:avLst/>
          </a:prstGeom>
        </p:spPr>
      </p:pic>
      <p:pic>
        <p:nvPicPr>
          <p:cNvPr id="22" name="Image 21">
            <a:extLst>
              <a:ext uri="{FF2B5EF4-FFF2-40B4-BE49-F238E27FC236}">
                <a16:creationId xmlns:a16="http://schemas.microsoft.com/office/drawing/2014/main" id="{5C0CA58B-BDED-40E6-A911-54E409ACE9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86407" flipH="1">
            <a:off x="2324995" y="4496493"/>
            <a:ext cx="431083" cy="2602465"/>
          </a:xfrm>
          <a:prstGeom prst="rect">
            <a:avLst/>
          </a:prstGeom>
        </p:spPr>
      </p:pic>
      <p:pic>
        <p:nvPicPr>
          <p:cNvPr id="44" name="Image 43">
            <a:extLst>
              <a:ext uri="{FF2B5EF4-FFF2-40B4-BE49-F238E27FC236}">
                <a16:creationId xmlns:a16="http://schemas.microsoft.com/office/drawing/2014/main" id="{E76B11D5-93DB-44B7-A98C-12B8EFD763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532281" flipH="1">
            <a:off x="5595040" y="4652567"/>
            <a:ext cx="431083" cy="2602465"/>
          </a:xfrm>
          <a:prstGeom prst="rect">
            <a:avLst/>
          </a:prstGeom>
        </p:spPr>
      </p:pic>
    </p:spTree>
    <p:extLst>
      <p:ext uri="{BB962C8B-B14F-4D97-AF65-F5344CB8AC3E}">
        <p14:creationId xmlns:p14="http://schemas.microsoft.com/office/powerpoint/2010/main" val="4030167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46" name="Rectangle 2">
            <a:extLst>
              <a:ext uri="{FF2B5EF4-FFF2-40B4-BE49-F238E27FC236}">
                <a16:creationId xmlns:a16="http://schemas.microsoft.com/office/drawing/2014/main" id="{15A5BBF9-6F39-4F45-B275-FC1C6437E62F}"/>
              </a:ext>
            </a:extLst>
          </p:cNvPr>
          <p:cNvSpPr>
            <a:spLocks noGrp="1" noChangeArrowheads="1"/>
          </p:cNvSpPr>
          <p:nvPr>
            <p:ph type="title"/>
          </p:nvPr>
        </p:nvSpPr>
        <p:spPr>
          <a:xfrm>
            <a:off x="241173" y="963877"/>
            <a:ext cx="3008249" cy="4930246"/>
          </a:xfrm>
        </p:spPr>
        <p:txBody>
          <a:bodyPr>
            <a:normAutofit/>
          </a:bodyPr>
          <a:lstStyle/>
          <a:p>
            <a:pPr algn="r"/>
            <a:r>
              <a:rPr lang="fr-CA" altLang="fr-FR" sz="3600" dirty="0">
                <a:solidFill>
                  <a:schemeClr val="accent1"/>
                </a:solidFill>
              </a:rPr>
              <a:t>Fluctuations de la pression artérielle</a:t>
            </a:r>
          </a:p>
        </p:txBody>
      </p:sp>
      <p:cxnSp>
        <p:nvCxnSpPr>
          <p:cNvPr id="137" name="Straight Connector 13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8435" name="Rectangle 3">
            <a:extLst>
              <a:ext uri="{FF2B5EF4-FFF2-40B4-BE49-F238E27FC236}">
                <a16:creationId xmlns:a16="http://schemas.microsoft.com/office/drawing/2014/main" id="{C138FDD4-8166-5B47-A761-27A3C5A76BB1}"/>
              </a:ext>
            </a:extLst>
          </p:cNvPr>
          <p:cNvSpPr>
            <a:spLocks noGrp="1" noChangeArrowheads="1"/>
          </p:cNvSpPr>
          <p:nvPr>
            <p:ph idx="1"/>
          </p:nvPr>
        </p:nvSpPr>
        <p:spPr>
          <a:xfrm>
            <a:off x="3732023" y="1124744"/>
            <a:ext cx="4783327" cy="4930246"/>
          </a:xfrm>
        </p:spPr>
        <p:txBody>
          <a:bodyPr anchor="ctr">
            <a:normAutofit/>
          </a:bodyPr>
          <a:lstStyle/>
          <a:p>
            <a:r>
              <a:rPr lang="fr-CA" altLang="fr-FR" sz="2100" dirty="0"/>
              <a:t>Âge</a:t>
            </a:r>
          </a:p>
          <a:p>
            <a:endParaRPr lang="fr-CA" altLang="fr-FR" sz="2100" dirty="0"/>
          </a:p>
          <a:p>
            <a:r>
              <a:rPr lang="fr-CA" altLang="fr-FR" sz="2100" dirty="0"/>
              <a:t>Type d’activités</a:t>
            </a:r>
          </a:p>
          <a:p>
            <a:endParaRPr lang="fr-CA" altLang="fr-FR" sz="2100" dirty="0"/>
          </a:p>
          <a:p>
            <a:r>
              <a:rPr lang="fr-CA" altLang="fr-FR" sz="2100" dirty="0"/>
              <a:t>Moment de la journée</a:t>
            </a:r>
          </a:p>
          <a:p>
            <a:endParaRPr lang="fr-CA" altLang="fr-FR" sz="2100" dirty="0"/>
          </a:p>
          <a:p>
            <a:r>
              <a:rPr lang="fr-CA" altLang="fr-FR" sz="2100" dirty="0"/>
              <a:t>Syndrome de la blouse blanche </a:t>
            </a:r>
          </a:p>
          <a:p>
            <a:pPr marL="0" indent="0">
              <a:buNone/>
            </a:pPr>
            <a:endParaRPr lang="fr-CA" altLang="fr-FR" sz="2100" dirty="0"/>
          </a:p>
          <a:p>
            <a:r>
              <a:rPr lang="fr-CA" altLang="fr-FR" sz="2100" dirty="0"/>
              <a:t>Ce qu’on a bu ou mangé </a:t>
            </a:r>
          </a:p>
          <a:p>
            <a:endParaRPr lang="fr-CA" altLang="fr-FR" sz="2100" dirty="0"/>
          </a:p>
        </p:txBody>
      </p:sp>
    </p:spTree>
    <p:extLst>
      <p:ext uri="{BB962C8B-B14F-4D97-AF65-F5344CB8AC3E}">
        <p14:creationId xmlns:p14="http://schemas.microsoft.com/office/powerpoint/2010/main" val="1513994796"/>
      </p:ext>
    </p:extLst>
  </p:cSld>
  <p:clrMapOvr>
    <a:masterClrMapping/>
  </p:clrMapOvr>
</p:sld>
</file>

<file path=ppt/theme/theme1.xml><?xml version="1.0" encoding="utf-8"?>
<a:theme xmlns:a="http://schemas.openxmlformats.org/drawingml/2006/main" name="Office Theme">
  <a:themeElements>
    <a:clrScheme name="SQHA">
      <a:dk1>
        <a:sysClr val="windowText" lastClr="000000"/>
      </a:dk1>
      <a:lt1>
        <a:sysClr val="window" lastClr="FFFFFF"/>
      </a:lt1>
      <a:dk2>
        <a:srgbClr val="44546A"/>
      </a:dk2>
      <a:lt2>
        <a:srgbClr val="E7E6E6"/>
      </a:lt2>
      <a:accent1>
        <a:srgbClr val="0089AD"/>
      </a:accent1>
      <a:accent2>
        <a:srgbClr val="EE3224"/>
      </a:accent2>
      <a:accent3>
        <a:srgbClr val="A5A5A5"/>
      </a:accent3>
      <a:accent4>
        <a:srgbClr val="70AD47"/>
      </a:accent4>
      <a:accent5>
        <a:srgbClr val="ED7D31"/>
      </a:accent5>
      <a:accent6>
        <a:srgbClr val="FFC000"/>
      </a:accent6>
      <a:hlink>
        <a:srgbClr val="0089AD"/>
      </a:hlink>
      <a:folHlink>
        <a:srgbClr val="04689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TotalTime>
  <Words>5182</Words>
  <Application>Microsoft Macintosh PowerPoint</Application>
  <PresentationFormat>Affichage à l'écran (4:3)</PresentationFormat>
  <Paragraphs>543</Paragraphs>
  <Slides>54</Slides>
  <Notes>35</Notes>
  <HiddenSlides>1</HiddenSlides>
  <MMClips>0</MMClips>
  <ScaleCrop>false</ScaleCrop>
  <HeadingPairs>
    <vt:vector size="6" baseType="variant">
      <vt:variant>
        <vt:lpstr>Polices utilisées</vt:lpstr>
      </vt:variant>
      <vt:variant>
        <vt:i4>12</vt:i4>
      </vt:variant>
      <vt:variant>
        <vt:lpstr>Thème</vt:lpstr>
      </vt:variant>
      <vt:variant>
        <vt:i4>2</vt:i4>
      </vt:variant>
      <vt:variant>
        <vt:lpstr>Titres des diapositives</vt:lpstr>
      </vt:variant>
      <vt:variant>
        <vt:i4>54</vt:i4>
      </vt:variant>
    </vt:vector>
  </HeadingPairs>
  <TitlesOfParts>
    <vt:vector size="68" baseType="lpstr">
      <vt:lpstr>Arial Unicode MS</vt:lpstr>
      <vt:lpstr>ＭＳ Ｐゴシック</vt:lpstr>
      <vt:lpstr>Arial</vt:lpstr>
      <vt:lpstr>Calibri</vt:lpstr>
      <vt:lpstr>Calibri Light</vt:lpstr>
      <vt:lpstr>Cambria Math</vt:lpstr>
      <vt:lpstr>Comic Sans MS</vt:lpstr>
      <vt:lpstr>Franklin Gothic Medium</vt:lpstr>
      <vt:lpstr>Times</vt:lpstr>
      <vt:lpstr>Times New Roman</vt:lpstr>
      <vt:lpstr>Verdana</vt:lpstr>
      <vt:lpstr>Wingdings</vt:lpstr>
      <vt:lpstr>Office Theme</vt:lpstr>
      <vt:lpstr>Conception personnalisée</vt:lpstr>
      <vt:lpstr>L’hypertension artérielle</vt:lpstr>
      <vt:lpstr>Plan de la présentation</vt:lpstr>
      <vt:lpstr>Introduction</vt:lpstr>
      <vt:lpstr>Les causes de l’hypertension</vt:lpstr>
      <vt:lpstr>La circulation sanguine</vt:lpstr>
      <vt:lpstr>Qu’est-ce que la  pression artérielle?</vt:lpstr>
      <vt:lpstr>Qu’est-ce que la  pression artérielle?</vt:lpstr>
      <vt:lpstr>Que veulent dire les chiffres?</vt:lpstr>
      <vt:lpstr>Fluctuations de la pression artérielle</vt:lpstr>
      <vt:lpstr>Variations physiologiques normales</vt:lpstr>
      <vt:lpstr>Les conséquences  de l’hypertension</vt:lpstr>
      <vt:lpstr>Suis-je hypertendu?</vt:lpstr>
      <vt:lpstr>Diagnostic de l’hypertension</vt:lpstr>
      <vt:lpstr>Seuils habituels de PA en clinique pour  l’instauration du traitement pharmacologique</vt:lpstr>
      <vt:lpstr>Mesure de la pression artérielle à domicile (AUTOMESURE)</vt:lpstr>
      <vt:lpstr>Mesure de la pression artérielle  à domicile</vt:lpstr>
      <vt:lpstr>Appareils électroniques recommandés pour la mesure de la PA à domicile</vt:lpstr>
      <vt:lpstr>MESURER SA PRESSION ARTÉRIELLE  À DOMICILE</vt:lpstr>
      <vt:lpstr>MESURER SA PRESSION ARTÉRIELLE  À DOMICILE</vt:lpstr>
      <vt:lpstr>Au moment de la mesure </vt:lpstr>
      <vt:lpstr>Présentation PowerPoint</vt:lpstr>
      <vt:lpstr>Présentation PowerPoint</vt:lpstr>
      <vt:lpstr>Présentation PowerPoint</vt:lpstr>
      <vt:lpstr>Présentation PowerPoint</vt:lpstr>
      <vt:lpstr>EFFETS documentés sur la pression artérielle</vt:lpstr>
      <vt:lpstr>activités qui affectent  la mesure de la PA</vt:lpstr>
      <vt:lpstr>Mesure de la pression artérielle  à la pharmacie</vt:lpstr>
      <vt:lpstr>Monitorage Ambulatoire de la Pression Artérielle (MAPA)</vt:lpstr>
      <vt:lpstr>EffetS des modifications des habitudes de vie  sur la pression artérielle des hypertendus</vt:lpstr>
      <vt:lpstr>Assiette équilibrée</vt:lpstr>
      <vt:lpstr>Le régime DASH offre un menu riche en :</vt:lpstr>
      <vt:lpstr>Sources alimentaires de sodium</vt:lpstr>
      <vt:lpstr>Ne vous fiez pas à votre goût…</vt:lpstr>
      <vt:lpstr>Au pays du sodium</vt:lpstr>
      <vt:lpstr>L’importance de consulter  les étiquettes alimentaires</vt:lpstr>
      <vt:lpstr>L’importance de consulter  les étiquettes alimentaires</vt:lpstr>
      <vt:lpstr>Et l’alcool?</vt:lpstr>
      <vt:lpstr>À QUOI CORRESPOND UN VERRE STANDARD?</vt:lpstr>
      <vt:lpstr>Gestion du stress</vt:lpstr>
      <vt:lpstr>Le tabagisme augmente…</vt:lpstr>
      <vt:lpstr>Les médicaments</vt:lpstr>
      <vt:lpstr>L’action des médicaments</vt:lpstr>
      <vt:lpstr>Les médicaments</vt:lpstr>
      <vt:lpstr>Conseils pour vous aider à bien MAÎTRISER votre pression artérielle lors de la prise d’une médication</vt:lpstr>
      <vt:lpstr>Comment faire pour ne pas oublier ses médicaments?</vt:lpstr>
      <vt:lpstr>9 façons qui peuvent vous aider à prévenir ou maîtriser votre hypertension</vt:lpstr>
      <vt:lpstr>Si ma pression est élevée, puis-je pratiquer un sport?</vt:lpstr>
      <vt:lpstr>L’activité physique</vt:lpstr>
      <vt:lpstr>Présentation PowerPoint</vt:lpstr>
      <vt:lpstr>L’activité physique (après une consultation avec son médecin) </vt:lpstr>
      <vt:lpstr>Le resto fait partie de notre vie… Et le sel aussi !</vt:lpstr>
      <vt:lpstr>Le resto fait partie de notre vie… Et le sel aussi !</vt:lpstr>
      <vt:lpstr>Conclusion</vt:lpstr>
      <vt:lpstr>D’AUTRES INFORMATIONS?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L’hypertension artérielle</dc:title>
  <dc:creator>Mireille Bentz</dc:creator>
  <cp:lastModifiedBy>France Boulianne</cp:lastModifiedBy>
  <cp:revision>42</cp:revision>
  <dcterms:created xsi:type="dcterms:W3CDTF">2019-04-18T02:09:37Z</dcterms:created>
  <dcterms:modified xsi:type="dcterms:W3CDTF">2026-08-16T19:35:25Z</dcterms:modified>
</cp:coreProperties>
</file>