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2" r:id="rId2"/>
    <p:sldMasterId id="2147483758" r:id="rId3"/>
    <p:sldMasterId id="2147483782" r:id="rId4"/>
    <p:sldMasterId id="2147483794" r:id="rId5"/>
    <p:sldMasterId id="2147483806" r:id="rId6"/>
    <p:sldMasterId id="2147483818" r:id="rId7"/>
    <p:sldMasterId id="2147483842" r:id="rId8"/>
  </p:sldMasterIdLst>
  <p:notesMasterIdLst>
    <p:notesMasterId r:id="rId37"/>
  </p:notesMasterIdLst>
  <p:sldIdLst>
    <p:sldId id="284" r:id="rId9"/>
    <p:sldId id="292" r:id="rId10"/>
    <p:sldId id="293" r:id="rId11"/>
    <p:sldId id="294" r:id="rId12"/>
    <p:sldId id="263" r:id="rId13"/>
    <p:sldId id="307" r:id="rId14"/>
    <p:sldId id="314" r:id="rId15"/>
    <p:sldId id="296" r:id="rId16"/>
    <p:sldId id="297" r:id="rId17"/>
    <p:sldId id="265" r:id="rId18"/>
    <p:sldId id="305" r:id="rId19"/>
    <p:sldId id="298" r:id="rId20"/>
    <p:sldId id="299" r:id="rId21"/>
    <p:sldId id="309" r:id="rId22"/>
    <p:sldId id="264" r:id="rId23"/>
    <p:sldId id="308" r:id="rId24"/>
    <p:sldId id="310" r:id="rId25"/>
    <p:sldId id="312" r:id="rId26"/>
    <p:sldId id="315" r:id="rId27"/>
    <p:sldId id="300" r:id="rId28"/>
    <p:sldId id="301" r:id="rId29"/>
    <p:sldId id="313" r:id="rId30"/>
    <p:sldId id="306" r:id="rId31"/>
    <p:sldId id="302" r:id="rId32"/>
    <p:sldId id="303" r:id="rId33"/>
    <p:sldId id="304" r:id="rId34"/>
    <p:sldId id="266" r:id="rId35"/>
    <p:sldId id="291" r:id="rId36"/>
  </p:sldIdLst>
  <p:sldSz cx="9144000" cy="6858000" type="screen4x3"/>
  <p:notesSz cx="6858000" cy="9144000"/>
  <p:defaultTextStyle>
    <a:defPPr>
      <a:defRPr lang="fr-FR"/>
    </a:defPPr>
    <a:lvl1pPr marL="0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457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919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380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7837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299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6755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1206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5671" algn="l" defTabSz="9089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1895-688D-48F5-87FA-4EB119F91870}" type="datetimeFigureOut">
              <a:rPr lang="fr-CA" smtClean="0"/>
              <a:t>2018-01-25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D14B-D97D-4E5F-BB32-330D2A3FDE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55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457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919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380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7837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299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6755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206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5671" algn="l" defTabSz="9089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CA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CONSORT diagram for SPRINT-eligible ACCORD-BP participants.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CA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Time-to-event analysis for SPRINT-eligible ACCORD-BP participants. The time to event between intensive and standard BP control in SPRINT-eligible ACCORD-BP participants receiving standard glucose control treatment was compared with Cox proportional hazards regression. The treatment effect of intensive BP control in SPRINT-eligible ACCORD-BP participants is depicted according to two separate definitions: a composite of myocardial infarction, any revascularization, stroke, heart failure, and CVD death (primary outcome of SPRINT) (</a:t>
            </a:r>
            <a:r>
              <a:rPr lang="en-GB" altLang="fr-FR" i="1">
                <a:latin typeface="Arial" charset="0"/>
                <a:ea typeface="msgothic" charset="0"/>
                <a:cs typeface="msgothic" charset="0"/>
              </a:rPr>
              <a:t>A</a:t>
            </a: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) and a composite outcome of CVD death, nonfatal myocardial infarction, and nonfatal stroke (primary outcome of ACCORD-BP) (</a:t>
            </a:r>
            <a:r>
              <a:rPr lang="en-GB" altLang="fr-FR" i="1">
                <a:latin typeface="Arial" charset="0"/>
                <a:ea typeface="msgothic" charset="0"/>
                <a:cs typeface="msgothic" charset="0"/>
              </a:rPr>
              <a:t>B</a:t>
            </a: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CA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Treatment-related serious adverse events among SPRINT and ACCORD-BP patients. </a:t>
            </a:r>
            <a:r>
              <a:rPr lang="en-GB" altLang="fr-FR" i="1">
                <a:latin typeface="Arial" charset="0"/>
                <a:ea typeface="msgothic" charset="0"/>
                <a:cs typeface="msgothic" charset="0"/>
              </a:rPr>
              <a:t>P</a:t>
            </a: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 values reflect the comparison between intensive and standard BP control within each study population.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CA" sz="220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Difference in nighttime systolic blood pressure by subgroups. Nighttime readings defined as being between 1:00 am and 6:00 am. Delta SBP denotes the mean difference in SBP between the standard-treatment group and the intensive-treatment group. CI indicates confidence interval; CKD, chronic kidney disease; and SBP, systolic blood pressure.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D14B-D97D-4E5F-BB32-330D2A3FDE1C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477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D14B-D97D-4E5F-BB32-330D2A3FDE1C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137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07527" indent="0" algn="ctr">
              <a:buNone/>
              <a:defRPr/>
            </a:lvl2pPr>
            <a:lvl3pPr marL="815039" indent="0" algn="ctr">
              <a:buNone/>
              <a:defRPr/>
            </a:lvl3pPr>
            <a:lvl4pPr marL="1222593" indent="0" algn="ctr">
              <a:buNone/>
              <a:defRPr/>
            </a:lvl4pPr>
            <a:lvl5pPr marL="1630094" indent="0" algn="ctr">
              <a:buNone/>
              <a:defRPr/>
            </a:lvl5pPr>
            <a:lvl6pPr marL="2037600" indent="0" algn="ctr">
              <a:buNone/>
              <a:defRPr/>
            </a:lvl6pPr>
            <a:lvl7pPr marL="2445146" indent="0" algn="ctr">
              <a:buNone/>
              <a:defRPr/>
            </a:lvl7pPr>
            <a:lvl8pPr marL="2852655" indent="0" algn="ctr">
              <a:buNone/>
              <a:defRPr/>
            </a:lvl8pPr>
            <a:lvl9pPr marL="326018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405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59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89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040" y="568862"/>
            <a:ext cx="7806240" cy="1143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530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2624" indent="0" algn="ctr">
              <a:buNone/>
              <a:defRPr/>
            </a:lvl2pPr>
            <a:lvl3pPr marL="825245" indent="0" algn="ctr">
              <a:buNone/>
              <a:defRPr/>
            </a:lvl3pPr>
            <a:lvl4pPr marL="1237876" indent="0" algn="ctr">
              <a:buNone/>
              <a:defRPr/>
            </a:lvl4pPr>
            <a:lvl5pPr marL="1650500" indent="0" algn="ctr">
              <a:buNone/>
              <a:defRPr/>
            </a:lvl5pPr>
            <a:lvl6pPr marL="2063111" indent="0" algn="ctr">
              <a:buNone/>
              <a:defRPr/>
            </a:lvl6pPr>
            <a:lvl7pPr marL="2475746" indent="0" algn="ctr">
              <a:buNone/>
              <a:defRPr/>
            </a:lvl7pPr>
            <a:lvl8pPr marL="2888372" indent="0" algn="ctr">
              <a:buNone/>
              <a:defRPr/>
            </a:lvl8pPr>
            <a:lvl9pPr marL="3301006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474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81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91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624" indent="0">
              <a:buNone/>
              <a:defRPr sz="1600"/>
            </a:lvl2pPr>
            <a:lvl3pPr marL="825245" indent="0">
              <a:buNone/>
              <a:defRPr sz="1500"/>
            </a:lvl3pPr>
            <a:lvl4pPr marL="1237876" indent="0">
              <a:buNone/>
              <a:defRPr sz="1300"/>
            </a:lvl4pPr>
            <a:lvl5pPr marL="1650500" indent="0">
              <a:buNone/>
              <a:defRPr sz="1300"/>
            </a:lvl5pPr>
            <a:lvl6pPr marL="2063111" indent="0">
              <a:buNone/>
              <a:defRPr sz="1300"/>
            </a:lvl6pPr>
            <a:lvl7pPr marL="2475746" indent="0">
              <a:buNone/>
              <a:defRPr sz="1300"/>
            </a:lvl7pPr>
            <a:lvl8pPr marL="2888372" indent="0">
              <a:buNone/>
              <a:defRPr sz="1300"/>
            </a:lvl8pPr>
            <a:lvl9pPr marL="3301006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466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306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11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624" indent="0">
              <a:buNone/>
              <a:defRPr sz="1800" b="1"/>
            </a:lvl2pPr>
            <a:lvl3pPr marL="825245" indent="0">
              <a:buNone/>
              <a:defRPr sz="1600" b="1"/>
            </a:lvl3pPr>
            <a:lvl4pPr marL="1237876" indent="0">
              <a:buNone/>
              <a:defRPr sz="1500" b="1"/>
            </a:lvl4pPr>
            <a:lvl5pPr marL="1650500" indent="0">
              <a:buNone/>
              <a:defRPr sz="1500" b="1"/>
            </a:lvl5pPr>
            <a:lvl6pPr marL="2063111" indent="0">
              <a:buNone/>
              <a:defRPr sz="1500" b="1"/>
            </a:lvl6pPr>
            <a:lvl7pPr marL="2475746" indent="0">
              <a:buNone/>
              <a:defRPr sz="1500" b="1"/>
            </a:lvl7pPr>
            <a:lvl8pPr marL="2888372" indent="0">
              <a:buNone/>
              <a:defRPr sz="1500" b="1"/>
            </a:lvl8pPr>
            <a:lvl9pPr marL="3301006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624" indent="0">
              <a:buNone/>
              <a:defRPr sz="1800" b="1"/>
            </a:lvl2pPr>
            <a:lvl3pPr marL="825245" indent="0">
              <a:buNone/>
              <a:defRPr sz="1600" b="1"/>
            </a:lvl3pPr>
            <a:lvl4pPr marL="1237876" indent="0">
              <a:buNone/>
              <a:defRPr sz="1500" b="1"/>
            </a:lvl4pPr>
            <a:lvl5pPr marL="1650500" indent="0">
              <a:buNone/>
              <a:defRPr sz="1500" b="1"/>
            </a:lvl5pPr>
            <a:lvl6pPr marL="2063111" indent="0">
              <a:buNone/>
              <a:defRPr sz="1500" b="1"/>
            </a:lvl6pPr>
            <a:lvl7pPr marL="2475746" indent="0">
              <a:buNone/>
              <a:defRPr sz="1500" b="1"/>
            </a:lvl7pPr>
            <a:lvl8pPr marL="2888372" indent="0">
              <a:buNone/>
              <a:defRPr sz="1500" b="1"/>
            </a:lvl8pPr>
            <a:lvl9pPr marL="3301006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545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66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68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478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44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2624" indent="0">
              <a:buNone/>
              <a:defRPr sz="1100"/>
            </a:lvl2pPr>
            <a:lvl3pPr marL="825245" indent="0">
              <a:buNone/>
              <a:defRPr sz="900"/>
            </a:lvl3pPr>
            <a:lvl4pPr marL="1237876" indent="0">
              <a:buNone/>
              <a:defRPr sz="800"/>
            </a:lvl4pPr>
            <a:lvl5pPr marL="1650500" indent="0">
              <a:buNone/>
              <a:defRPr sz="800"/>
            </a:lvl5pPr>
            <a:lvl6pPr marL="2063111" indent="0">
              <a:buNone/>
              <a:defRPr sz="800"/>
            </a:lvl6pPr>
            <a:lvl7pPr marL="2475746" indent="0">
              <a:buNone/>
              <a:defRPr sz="800"/>
            </a:lvl7pPr>
            <a:lvl8pPr marL="2888372" indent="0">
              <a:buNone/>
              <a:defRPr sz="800"/>
            </a:lvl8pPr>
            <a:lvl9pPr marL="330100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788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2624" indent="0">
              <a:buNone/>
              <a:defRPr sz="2500"/>
            </a:lvl2pPr>
            <a:lvl3pPr marL="825245" indent="0">
              <a:buNone/>
              <a:defRPr sz="2200"/>
            </a:lvl3pPr>
            <a:lvl4pPr marL="1237876" indent="0">
              <a:buNone/>
              <a:defRPr sz="1800"/>
            </a:lvl4pPr>
            <a:lvl5pPr marL="1650500" indent="0">
              <a:buNone/>
              <a:defRPr sz="1800"/>
            </a:lvl5pPr>
            <a:lvl6pPr marL="2063111" indent="0">
              <a:buNone/>
              <a:defRPr sz="1800"/>
            </a:lvl6pPr>
            <a:lvl7pPr marL="2475746" indent="0">
              <a:buNone/>
              <a:defRPr sz="1800"/>
            </a:lvl7pPr>
            <a:lvl8pPr marL="2888372" indent="0">
              <a:buNone/>
              <a:defRPr sz="1800"/>
            </a:lvl8pPr>
            <a:lvl9pPr marL="3301006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2624" indent="0">
              <a:buNone/>
              <a:defRPr sz="1100"/>
            </a:lvl2pPr>
            <a:lvl3pPr marL="825245" indent="0">
              <a:buNone/>
              <a:defRPr sz="900"/>
            </a:lvl3pPr>
            <a:lvl4pPr marL="1237876" indent="0">
              <a:buNone/>
              <a:defRPr sz="800"/>
            </a:lvl4pPr>
            <a:lvl5pPr marL="1650500" indent="0">
              <a:buNone/>
              <a:defRPr sz="800"/>
            </a:lvl5pPr>
            <a:lvl6pPr marL="2063111" indent="0">
              <a:buNone/>
              <a:defRPr sz="800"/>
            </a:lvl6pPr>
            <a:lvl7pPr marL="2475746" indent="0">
              <a:buNone/>
              <a:defRPr sz="800"/>
            </a:lvl7pPr>
            <a:lvl8pPr marL="2888372" indent="0">
              <a:buNone/>
              <a:defRPr sz="800"/>
            </a:lvl8pPr>
            <a:lvl9pPr marL="330100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74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8592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03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187" indent="0" algn="ctr">
              <a:buNone/>
              <a:defRPr/>
            </a:lvl2pPr>
            <a:lvl3pPr marL="906388" indent="0" algn="ctr">
              <a:buNone/>
              <a:defRPr/>
            </a:lvl3pPr>
            <a:lvl4pPr marL="1359577" indent="0" algn="ctr">
              <a:buNone/>
              <a:defRPr/>
            </a:lvl4pPr>
            <a:lvl5pPr marL="1812772" indent="0" algn="ctr">
              <a:buNone/>
              <a:defRPr/>
            </a:lvl5pPr>
            <a:lvl6pPr marL="2265966" indent="0" algn="ctr">
              <a:buNone/>
              <a:defRPr/>
            </a:lvl6pPr>
            <a:lvl7pPr marL="2719147" indent="0" algn="ctr">
              <a:buNone/>
              <a:defRPr/>
            </a:lvl7pPr>
            <a:lvl8pPr marL="3172340" indent="0" algn="ctr">
              <a:buNone/>
              <a:defRPr/>
            </a:lvl8pPr>
            <a:lvl9pPr marL="3625538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17313E-805E-4F07-8E35-36719268418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3514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F953F6-7A44-490B-B125-1CB8EFFDC25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8249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187" indent="0">
              <a:buNone/>
              <a:defRPr sz="1800"/>
            </a:lvl2pPr>
            <a:lvl3pPr marL="906388" indent="0">
              <a:buNone/>
              <a:defRPr sz="1600"/>
            </a:lvl3pPr>
            <a:lvl4pPr marL="1359577" indent="0">
              <a:buNone/>
              <a:defRPr sz="1400"/>
            </a:lvl4pPr>
            <a:lvl5pPr marL="1812772" indent="0">
              <a:buNone/>
              <a:defRPr sz="1400"/>
            </a:lvl5pPr>
            <a:lvl6pPr marL="2265966" indent="0">
              <a:buNone/>
              <a:defRPr sz="1400"/>
            </a:lvl6pPr>
            <a:lvl7pPr marL="2719147" indent="0">
              <a:buNone/>
              <a:defRPr sz="1400"/>
            </a:lvl7pPr>
            <a:lvl8pPr marL="3172340" indent="0">
              <a:buNone/>
              <a:defRPr sz="1400"/>
            </a:lvl8pPr>
            <a:lvl9pPr marL="3625538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344999-0BAC-4505-A81A-904D33FD10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0148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A57704-6505-4AF5-9481-0C5E7671A58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34209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87" indent="0">
              <a:buNone/>
              <a:defRPr sz="2000" b="1"/>
            </a:lvl2pPr>
            <a:lvl3pPr marL="906388" indent="0">
              <a:buNone/>
              <a:defRPr sz="1800" b="1"/>
            </a:lvl3pPr>
            <a:lvl4pPr marL="1359577" indent="0">
              <a:buNone/>
              <a:defRPr sz="1600" b="1"/>
            </a:lvl4pPr>
            <a:lvl5pPr marL="1812772" indent="0">
              <a:buNone/>
              <a:defRPr sz="1600" b="1"/>
            </a:lvl5pPr>
            <a:lvl6pPr marL="2265966" indent="0">
              <a:buNone/>
              <a:defRPr sz="1600" b="1"/>
            </a:lvl6pPr>
            <a:lvl7pPr marL="2719147" indent="0">
              <a:buNone/>
              <a:defRPr sz="1600" b="1"/>
            </a:lvl7pPr>
            <a:lvl8pPr marL="3172340" indent="0">
              <a:buNone/>
              <a:defRPr sz="1600" b="1"/>
            </a:lvl8pPr>
            <a:lvl9pPr marL="362553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6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187" indent="0">
              <a:buNone/>
              <a:defRPr sz="2000" b="1"/>
            </a:lvl2pPr>
            <a:lvl3pPr marL="906388" indent="0">
              <a:buNone/>
              <a:defRPr sz="1800" b="1"/>
            </a:lvl3pPr>
            <a:lvl4pPr marL="1359577" indent="0">
              <a:buNone/>
              <a:defRPr sz="1600" b="1"/>
            </a:lvl4pPr>
            <a:lvl5pPr marL="1812772" indent="0">
              <a:buNone/>
              <a:defRPr sz="1600" b="1"/>
            </a:lvl5pPr>
            <a:lvl6pPr marL="2265966" indent="0">
              <a:buNone/>
              <a:defRPr sz="1600" b="1"/>
            </a:lvl6pPr>
            <a:lvl7pPr marL="2719147" indent="0">
              <a:buNone/>
              <a:defRPr sz="1600" b="1"/>
            </a:lvl7pPr>
            <a:lvl8pPr marL="3172340" indent="0">
              <a:buNone/>
              <a:defRPr sz="1600" b="1"/>
            </a:lvl8pPr>
            <a:lvl9pPr marL="362553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13E56A-5171-4E0E-92E5-646746144F1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0914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871DE5-5D00-4174-9579-A5FB0E22379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8258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703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7527" indent="0">
              <a:buNone/>
              <a:defRPr sz="1600"/>
            </a:lvl2pPr>
            <a:lvl3pPr marL="815039" indent="0">
              <a:buNone/>
              <a:defRPr sz="1500"/>
            </a:lvl3pPr>
            <a:lvl4pPr marL="1222593" indent="0">
              <a:buNone/>
              <a:defRPr sz="1300"/>
            </a:lvl4pPr>
            <a:lvl5pPr marL="1630094" indent="0">
              <a:buNone/>
              <a:defRPr sz="1300"/>
            </a:lvl5pPr>
            <a:lvl6pPr marL="2037600" indent="0">
              <a:buNone/>
              <a:defRPr sz="1300"/>
            </a:lvl6pPr>
            <a:lvl7pPr marL="2445146" indent="0">
              <a:buNone/>
              <a:defRPr sz="1300"/>
            </a:lvl7pPr>
            <a:lvl8pPr marL="2852655" indent="0">
              <a:buNone/>
              <a:defRPr sz="1300"/>
            </a:lvl8pPr>
            <a:lvl9pPr marL="326018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517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8B44E-F78B-45AC-A167-D148B261967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73512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6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1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187" indent="0">
              <a:buNone/>
              <a:defRPr sz="1200"/>
            </a:lvl2pPr>
            <a:lvl3pPr marL="906388" indent="0">
              <a:buNone/>
              <a:defRPr sz="1000"/>
            </a:lvl3pPr>
            <a:lvl4pPr marL="1359577" indent="0">
              <a:buNone/>
              <a:defRPr sz="900"/>
            </a:lvl4pPr>
            <a:lvl5pPr marL="1812772" indent="0">
              <a:buNone/>
              <a:defRPr sz="900"/>
            </a:lvl5pPr>
            <a:lvl6pPr marL="2265966" indent="0">
              <a:buNone/>
              <a:defRPr sz="900"/>
            </a:lvl6pPr>
            <a:lvl7pPr marL="2719147" indent="0">
              <a:buNone/>
              <a:defRPr sz="900"/>
            </a:lvl7pPr>
            <a:lvl8pPr marL="3172340" indent="0">
              <a:buNone/>
              <a:defRPr sz="900"/>
            </a:lvl8pPr>
            <a:lvl9pPr marL="362553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6B0314-2C01-4266-B4A0-A65D7786CA0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58038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187" indent="0">
              <a:buNone/>
              <a:defRPr sz="2800"/>
            </a:lvl2pPr>
            <a:lvl3pPr marL="906388" indent="0">
              <a:buNone/>
              <a:defRPr sz="2400"/>
            </a:lvl3pPr>
            <a:lvl4pPr marL="1359577" indent="0">
              <a:buNone/>
              <a:defRPr sz="2000"/>
            </a:lvl4pPr>
            <a:lvl5pPr marL="1812772" indent="0">
              <a:buNone/>
              <a:defRPr sz="2000"/>
            </a:lvl5pPr>
            <a:lvl6pPr marL="2265966" indent="0">
              <a:buNone/>
              <a:defRPr sz="2000"/>
            </a:lvl6pPr>
            <a:lvl7pPr marL="2719147" indent="0">
              <a:buNone/>
              <a:defRPr sz="2000"/>
            </a:lvl7pPr>
            <a:lvl8pPr marL="3172340" indent="0">
              <a:buNone/>
              <a:defRPr sz="2000"/>
            </a:lvl8pPr>
            <a:lvl9pPr marL="3625538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187" indent="0">
              <a:buNone/>
              <a:defRPr sz="1200"/>
            </a:lvl2pPr>
            <a:lvl3pPr marL="906388" indent="0">
              <a:buNone/>
              <a:defRPr sz="1000"/>
            </a:lvl3pPr>
            <a:lvl4pPr marL="1359577" indent="0">
              <a:buNone/>
              <a:defRPr sz="900"/>
            </a:lvl4pPr>
            <a:lvl5pPr marL="1812772" indent="0">
              <a:buNone/>
              <a:defRPr sz="900"/>
            </a:lvl5pPr>
            <a:lvl6pPr marL="2265966" indent="0">
              <a:buNone/>
              <a:defRPr sz="900"/>
            </a:lvl6pPr>
            <a:lvl7pPr marL="2719147" indent="0">
              <a:buNone/>
              <a:defRPr sz="900"/>
            </a:lvl7pPr>
            <a:lvl8pPr marL="3172340" indent="0">
              <a:buNone/>
              <a:defRPr sz="900"/>
            </a:lvl8pPr>
            <a:lvl9pPr marL="362553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2CA6E-B5BD-46A6-A9EA-3FF0188A68B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33302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0C9F07-D078-4F5F-88BC-5E9EBC61CAF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6947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75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572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ED0856-3CE7-4FBF-8C0A-4A54CE6BE3C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17050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137" indent="0" algn="ctr">
              <a:buNone/>
              <a:defRPr/>
            </a:lvl2pPr>
            <a:lvl3pPr marL="826274" indent="0" algn="ctr">
              <a:buNone/>
              <a:defRPr/>
            </a:lvl3pPr>
            <a:lvl4pPr marL="1239416" indent="0" algn="ctr">
              <a:buNone/>
              <a:defRPr/>
            </a:lvl4pPr>
            <a:lvl5pPr marL="1652552" indent="0" algn="ctr">
              <a:buNone/>
              <a:defRPr/>
            </a:lvl5pPr>
            <a:lvl6pPr marL="2065683" indent="0" algn="ctr">
              <a:buNone/>
              <a:defRPr/>
            </a:lvl6pPr>
            <a:lvl7pPr marL="2478829" indent="0" algn="ctr">
              <a:buNone/>
              <a:defRPr/>
            </a:lvl7pPr>
            <a:lvl8pPr marL="2891968" indent="0" algn="ctr">
              <a:buNone/>
              <a:defRPr/>
            </a:lvl8pPr>
            <a:lvl9pPr marL="330511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2783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754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90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137" indent="0">
              <a:buNone/>
              <a:defRPr sz="1600"/>
            </a:lvl2pPr>
            <a:lvl3pPr marL="826274" indent="0">
              <a:buNone/>
              <a:defRPr sz="1500"/>
            </a:lvl3pPr>
            <a:lvl4pPr marL="1239416" indent="0">
              <a:buNone/>
              <a:defRPr sz="1300"/>
            </a:lvl4pPr>
            <a:lvl5pPr marL="1652552" indent="0">
              <a:buNone/>
              <a:defRPr sz="1300"/>
            </a:lvl5pPr>
            <a:lvl6pPr marL="2065683" indent="0">
              <a:buNone/>
              <a:defRPr sz="1300"/>
            </a:lvl6pPr>
            <a:lvl7pPr marL="2478829" indent="0">
              <a:buNone/>
              <a:defRPr sz="1300"/>
            </a:lvl7pPr>
            <a:lvl8pPr marL="2891968" indent="0">
              <a:buNone/>
              <a:defRPr sz="1300"/>
            </a:lvl8pPr>
            <a:lvl9pPr marL="330511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1991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2553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10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137" indent="0">
              <a:buNone/>
              <a:defRPr sz="1800" b="1"/>
            </a:lvl2pPr>
            <a:lvl3pPr marL="826274" indent="0">
              <a:buNone/>
              <a:defRPr sz="1600" b="1"/>
            </a:lvl3pPr>
            <a:lvl4pPr marL="1239416" indent="0">
              <a:buNone/>
              <a:defRPr sz="1500" b="1"/>
            </a:lvl4pPr>
            <a:lvl5pPr marL="1652552" indent="0">
              <a:buNone/>
              <a:defRPr sz="1500" b="1"/>
            </a:lvl5pPr>
            <a:lvl6pPr marL="2065683" indent="0">
              <a:buNone/>
              <a:defRPr sz="1500" b="1"/>
            </a:lvl6pPr>
            <a:lvl7pPr marL="2478829" indent="0">
              <a:buNone/>
              <a:defRPr sz="1500" b="1"/>
            </a:lvl7pPr>
            <a:lvl8pPr marL="2891968" indent="0">
              <a:buNone/>
              <a:defRPr sz="1500" b="1"/>
            </a:lvl8pPr>
            <a:lvl9pPr marL="330511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137" indent="0">
              <a:buNone/>
              <a:defRPr sz="1800" b="1"/>
            </a:lvl2pPr>
            <a:lvl3pPr marL="826274" indent="0">
              <a:buNone/>
              <a:defRPr sz="1600" b="1"/>
            </a:lvl3pPr>
            <a:lvl4pPr marL="1239416" indent="0">
              <a:buNone/>
              <a:defRPr sz="1500" b="1"/>
            </a:lvl4pPr>
            <a:lvl5pPr marL="1652552" indent="0">
              <a:buNone/>
              <a:defRPr sz="1500" b="1"/>
            </a:lvl5pPr>
            <a:lvl6pPr marL="2065683" indent="0">
              <a:buNone/>
              <a:defRPr sz="1500" b="1"/>
            </a:lvl6pPr>
            <a:lvl7pPr marL="2478829" indent="0">
              <a:buNone/>
              <a:defRPr sz="1500" b="1"/>
            </a:lvl7pPr>
            <a:lvl8pPr marL="2891968" indent="0">
              <a:buNone/>
              <a:defRPr sz="1500" b="1"/>
            </a:lvl8pPr>
            <a:lvl9pPr marL="330511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52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124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4575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69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42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137" indent="0">
              <a:buNone/>
              <a:defRPr sz="1100"/>
            </a:lvl2pPr>
            <a:lvl3pPr marL="826274" indent="0">
              <a:buNone/>
              <a:defRPr sz="900"/>
            </a:lvl3pPr>
            <a:lvl4pPr marL="1239416" indent="0">
              <a:buNone/>
              <a:defRPr sz="800"/>
            </a:lvl4pPr>
            <a:lvl5pPr marL="1652552" indent="0">
              <a:buNone/>
              <a:defRPr sz="800"/>
            </a:lvl5pPr>
            <a:lvl6pPr marL="2065683" indent="0">
              <a:buNone/>
              <a:defRPr sz="800"/>
            </a:lvl6pPr>
            <a:lvl7pPr marL="2478829" indent="0">
              <a:buNone/>
              <a:defRPr sz="800"/>
            </a:lvl7pPr>
            <a:lvl8pPr marL="2891968" indent="0">
              <a:buNone/>
              <a:defRPr sz="800"/>
            </a:lvl8pPr>
            <a:lvl9pPr marL="330511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6122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137" indent="0">
              <a:buNone/>
              <a:defRPr sz="2500"/>
            </a:lvl2pPr>
            <a:lvl3pPr marL="826274" indent="0">
              <a:buNone/>
              <a:defRPr sz="2200"/>
            </a:lvl3pPr>
            <a:lvl4pPr marL="1239416" indent="0">
              <a:buNone/>
              <a:defRPr sz="1800"/>
            </a:lvl4pPr>
            <a:lvl5pPr marL="1652552" indent="0">
              <a:buNone/>
              <a:defRPr sz="1800"/>
            </a:lvl5pPr>
            <a:lvl6pPr marL="2065683" indent="0">
              <a:buNone/>
              <a:defRPr sz="1800"/>
            </a:lvl6pPr>
            <a:lvl7pPr marL="2478829" indent="0">
              <a:buNone/>
              <a:defRPr sz="1800"/>
            </a:lvl7pPr>
            <a:lvl8pPr marL="2891968" indent="0">
              <a:buNone/>
              <a:defRPr sz="1800"/>
            </a:lvl8pPr>
            <a:lvl9pPr marL="3305110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137" indent="0">
              <a:buNone/>
              <a:defRPr sz="1100"/>
            </a:lvl2pPr>
            <a:lvl3pPr marL="826274" indent="0">
              <a:buNone/>
              <a:defRPr sz="900"/>
            </a:lvl3pPr>
            <a:lvl4pPr marL="1239416" indent="0">
              <a:buNone/>
              <a:defRPr sz="800"/>
            </a:lvl4pPr>
            <a:lvl5pPr marL="1652552" indent="0">
              <a:buNone/>
              <a:defRPr sz="800"/>
            </a:lvl5pPr>
            <a:lvl6pPr marL="2065683" indent="0">
              <a:buNone/>
              <a:defRPr sz="800"/>
            </a:lvl6pPr>
            <a:lvl7pPr marL="2478829" indent="0">
              <a:buNone/>
              <a:defRPr sz="800"/>
            </a:lvl7pPr>
            <a:lvl8pPr marL="2891968" indent="0">
              <a:buNone/>
              <a:defRPr sz="800"/>
            </a:lvl8pPr>
            <a:lvl9pPr marL="330511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9557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7560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7503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479" indent="0" algn="ctr">
              <a:buNone/>
              <a:defRPr/>
            </a:lvl2pPr>
            <a:lvl3pPr marL="826960" indent="0" algn="ctr">
              <a:buNone/>
              <a:defRPr/>
            </a:lvl3pPr>
            <a:lvl4pPr marL="1240444" indent="0" algn="ctr">
              <a:buNone/>
              <a:defRPr/>
            </a:lvl4pPr>
            <a:lvl5pPr marL="1653923" indent="0" algn="ctr">
              <a:buNone/>
              <a:defRPr/>
            </a:lvl5pPr>
            <a:lvl6pPr marL="2067402" indent="0" algn="ctr">
              <a:buNone/>
              <a:defRPr/>
            </a:lvl6pPr>
            <a:lvl7pPr marL="2480887" indent="0" algn="ctr">
              <a:buNone/>
              <a:defRPr/>
            </a:lvl7pPr>
            <a:lvl8pPr marL="2894368" indent="0" algn="ctr">
              <a:buNone/>
              <a:defRPr/>
            </a:lvl8pPr>
            <a:lvl9pPr marL="3307851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417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565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9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479" indent="0">
              <a:buNone/>
              <a:defRPr sz="1600"/>
            </a:lvl2pPr>
            <a:lvl3pPr marL="826960" indent="0">
              <a:buNone/>
              <a:defRPr sz="1500"/>
            </a:lvl3pPr>
            <a:lvl4pPr marL="1240444" indent="0">
              <a:buNone/>
              <a:defRPr sz="1300"/>
            </a:lvl4pPr>
            <a:lvl5pPr marL="1653923" indent="0">
              <a:buNone/>
              <a:defRPr sz="1300"/>
            </a:lvl5pPr>
            <a:lvl6pPr marL="2067402" indent="0">
              <a:buNone/>
              <a:defRPr sz="1300"/>
            </a:lvl6pPr>
            <a:lvl7pPr marL="2480887" indent="0">
              <a:buNone/>
              <a:defRPr sz="1300"/>
            </a:lvl7pPr>
            <a:lvl8pPr marL="2894368" indent="0">
              <a:buNone/>
              <a:defRPr sz="1300"/>
            </a:lvl8pPr>
            <a:lvl9pPr marL="3307851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8083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33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23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527" indent="0">
              <a:buNone/>
              <a:defRPr sz="1800" b="1"/>
            </a:lvl2pPr>
            <a:lvl3pPr marL="815039" indent="0">
              <a:buNone/>
              <a:defRPr sz="1600" b="1"/>
            </a:lvl3pPr>
            <a:lvl4pPr marL="1222593" indent="0">
              <a:buNone/>
              <a:defRPr sz="1500" b="1"/>
            </a:lvl4pPr>
            <a:lvl5pPr marL="1630094" indent="0">
              <a:buNone/>
              <a:defRPr sz="1500" b="1"/>
            </a:lvl5pPr>
            <a:lvl6pPr marL="2037600" indent="0">
              <a:buNone/>
              <a:defRPr sz="1500" b="1"/>
            </a:lvl6pPr>
            <a:lvl7pPr marL="2445146" indent="0">
              <a:buNone/>
              <a:defRPr sz="1500" b="1"/>
            </a:lvl7pPr>
            <a:lvl8pPr marL="2852655" indent="0">
              <a:buNone/>
              <a:defRPr sz="1500" b="1"/>
            </a:lvl8pPr>
            <a:lvl9pPr marL="326018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527" indent="0">
              <a:buNone/>
              <a:defRPr sz="1800" b="1"/>
            </a:lvl2pPr>
            <a:lvl3pPr marL="815039" indent="0">
              <a:buNone/>
              <a:defRPr sz="1600" b="1"/>
            </a:lvl3pPr>
            <a:lvl4pPr marL="1222593" indent="0">
              <a:buNone/>
              <a:defRPr sz="1500" b="1"/>
            </a:lvl4pPr>
            <a:lvl5pPr marL="1630094" indent="0">
              <a:buNone/>
              <a:defRPr sz="1500" b="1"/>
            </a:lvl5pPr>
            <a:lvl6pPr marL="2037600" indent="0">
              <a:buNone/>
              <a:defRPr sz="1500" b="1"/>
            </a:lvl6pPr>
            <a:lvl7pPr marL="2445146" indent="0">
              <a:buNone/>
              <a:defRPr sz="1500" b="1"/>
            </a:lvl7pPr>
            <a:lvl8pPr marL="2852655" indent="0">
              <a:buNone/>
              <a:defRPr sz="1500" b="1"/>
            </a:lvl8pPr>
            <a:lvl9pPr marL="326018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528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9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8735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300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07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42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8168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479" indent="0">
              <a:buNone/>
              <a:defRPr sz="2500"/>
            </a:lvl2pPr>
            <a:lvl3pPr marL="826960" indent="0">
              <a:buNone/>
              <a:defRPr sz="2200"/>
            </a:lvl3pPr>
            <a:lvl4pPr marL="1240444" indent="0">
              <a:buNone/>
              <a:defRPr sz="1800"/>
            </a:lvl4pPr>
            <a:lvl5pPr marL="1653923" indent="0">
              <a:buNone/>
              <a:defRPr sz="1800"/>
            </a:lvl5pPr>
            <a:lvl6pPr marL="2067402" indent="0">
              <a:buNone/>
              <a:defRPr sz="1800"/>
            </a:lvl6pPr>
            <a:lvl7pPr marL="2480887" indent="0">
              <a:buNone/>
              <a:defRPr sz="1800"/>
            </a:lvl7pPr>
            <a:lvl8pPr marL="2894368" indent="0">
              <a:buNone/>
              <a:defRPr sz="1800"/>
            </a:lvl8pPr>
            <a:lvl9pPr marL="3307851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6961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608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5017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4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306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5" indent="0">
              <a:buNone/>
              <a:defRPr sz="1800" b="1"/>
            </a:lvl3pPr>
            <a:lvl4pPr marL="1367485" indent="0">
              <a:buNone/>
              <a:defRPr sz="1600" b="1"/>
            </a:lvl4pPr>
            <a:lvl5pPr marL="1823310" indent="0">
              <a:buNone/>
              <a:defRPr sz="1600" b="1"/>
            </a:lvl5pPr>
            <a:lvl6pPr marL="2279140" indent="0">
              <a:buNone/>
              <a:defRPr sz="1600" b="1"/>
            </a:lvl6pPr>
            <a:lvl7pPr marL="2734965" indent="0">
              <a:buNone/>
              <a:defRPr sz="1600" b="1"/>
            </a:lvl7pPr>
            <a:lvl8pPr marL="3190785" indent="0">
              <a:buNone/>
              <a:defRPr sz="1600" b="1"/>
            </a:lvl8pPr>
            <a:lvl9pPr marL="36466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5" indent="0">
              <a:buNone/>
              <a:defRPr sz="1800" b="1"/>
            </a:lvl3pPr>
            <a:lvl4pPr marL="1367485" indent="0">
              <a:buNone/>
              <a:defRPr sz="1600" b="1"/>
            </a:lvl4pPr>
            <a:lvl5pPr marL="1823310" indent="0">
              <a:buNone/>
              <a:defRPr sz="1600" b="1"/>
            </a:lvl5pPr>
            <a:lvl6pPr marL="2279140" indent="0">
              <a:buNone/>
              <a:defRPr sz="1600" b="1"/>
            </a:lvl6pPr>
            <a:lvl7pPr marL="2734965" indent="0">
              <a:buNone/>
              <a:defRPr sz="1600" b="1"/>
            </a:lvl7pPr>
            <a:lvl8pPr marL="3190785" indent="0">
              <a:buNone/>
              <a:defRPr sz="1600" b="1"/>
            </a:lvl8pPr>
            <a:lvl9pPr marL="36466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6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04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82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5" indent="0">
              <a:buNone/>
              <a:defRPr sz="1000"/>
            </a:lvl3pPr>
            <a:lvl4pPr marL="1367485" indent="0">
              <a:buNone/>
              <a:defRPr sz="900"/>
            </a:lvl4pPr>
            <a:lvl5pPr marL="1823310" indent="0">
              <a:buNone/>
              <a:defRPr sz="900"/>
            </a:lvl5pPr>
            <a:lvl6pPr marL="2279140" indent="0">
              <a:buNone/>
              <a:defRPr sz="900"/>
            </a:lvl6pPr>
            <a:lvl7pPr marL="2734965" indent="0">
              <a:buNone/>
              <a:defRPr sz="900"/>
            </a:lvl7pPr>
            <a:lvl8pPr marL="3190785" indent="0">
              <a:buNone/>
              <a:defRPr sz="900"/>
            </a:lvl8pPr>
            <a:lvl9pPr marL="36466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6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25" indent="0">
              <a:buNone/>
              <a:defRPr sz="2800"/>
            </a:lvl2pPr>
            <a:lvl3pPr marL="911655" indent="0">
              <a:buNone/>
              <a:defRPr sz="2400"/>
            </a:lvl3pPr>
            <a:lvl4pPr marL="1367485" indent="0">
              <a:buNone/>
              <a:defRPr sz="2000"/>
            </a:lvl4pPr>
            <a:lvl5pPr marL="1823310" indent="0">
              <a:buNone/>
              <a:defRPr sz="2000"/>
            </a:lvl5pPr>
            <a:lvl6pPr marL="2279140" indent="0">
              <a:buNone/>
              <a:defRPr sz="2000"/>
            </a:lvl6pPr>
            <a:lvl7pPr marL="2734965" indent="0">
              <a:buNone/>
              <a:defRPr sz="2000"/>
            </a:lvl7pPr>
            <a:lvl8pPr marL="3190785" indent="0">
              <a:buNone/>
              <a:defRPr sz="2000"/>
            </a:lvl8pPr>
            <a:lvl9pPr marL="36466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5" indent="0">
              <a:buNone/>
              <a:defRPr sz="1000"/>
            </a:lvl3pPr>
            <a:lvl4pPr marL="1367485" indent="0">
              <a:buNone/>
              <a:defRPr sz="900"/>
            </a:lvl4pPr>
            <a:lvl5pPr marL="1823310" indent="0">
              <a:buNone/>
              <a:defRPr sz="900"/>
            </a:lvl5pPr>
            <a:lvl6pPr marL="2279140" indent="0">
              <a:buNone/>
              <a:defRPr sz="900"/>
            </a:lvl6pPr>
            <a:lvl7pPr marL="2734965" indent="0">
              <a:buNone/>
              <a:defRPr sz="900"/>
            </a:lvl7pPr>
            <a:lvl8pPr marL="3190785" indent="0">
              <a:buNone/>
              <a:defRPr sz="900"/>
            </a:lvl8pPr>
            <a:lvl9pPr marL="36466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6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59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823" indent="0" algn="ctr">
              <a:buNone/>
              <a:defRPr/>
            </a:lvl2pPr>
            <a:lvl3pPr marL="827647" indent="0" algn="ctr">
              <a:buNone/>
              <a:defRPr/>
            </a:lvl3pPr>
            <a:lvl4pPr marL="1241472" indent="0" algn="ctr">
              <a:buNone/>
              <a:defRPr/>
            </a:lvl4pPr>
            <a:lvl5pPr marL="1655295" indent="0" algn="ctr">
              <a:buNone/>
              <a:defRPr/>
            </a:lvl5pPr>
            <a:lvl6pPr marL="2069120" indent="0" algn="ctr">
              <a:buNone/>
              <a:defRPr/>
            </a:lvl6pPr>
            <a:lvl7pPr marL="2482946" indent="0" algn="ctr">
              <a:buNone/>
              <a:defRPr/>
            </a:lvl7pPr>
            <a:lvl8pPr marL="2896769" indent="0" algn="ctr">
              <a:buNone/>
              <a:defRPr/>
            </a:lvl8pPr>
            <a:lvl9pPr marL="3310595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8311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987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72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8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823" indent="0">
              <a:buNone/>
              <a:defRPr sz="1600"/>
            </a:lvl2pPr>
            <a:lvl3pPr marL="827647" indent="0">
              <a:buNone/>
              <a:defRPr sz="1500"/>
            </a:lvl3pPr>
            <a:lvl4pPr marL="1241472" indent="0">
              <a:buNone/>
              <a:defRPr sz="1300"/>
            </a:lvl4pPr>
            <a:lvl5pPr marL="1655295" indent="0">
              <a:buNone/>
              <a:defRPr sz="1300"/>
            </a:lvl5pPr>
            <a:lvl6pPr marL="2069120" indent="0">
              <a:buNone/>
              <a:defRPr sz="1300"/>
            </a:lvl6pPr>
            <a:lvl7pPr marL="2482946" indent="0">
              <a:buNone/>
              <a:defRPr sz="1300"/>
            </a:lvl7pPr>
            <a:lvl8pPr marL="2896769" indent="0">
              <a:buNone/>
              <a:defRPr sz="1300"/>
            </a:lvl8pPr>
            <a:lvl9pPr marL="3310595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5431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871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9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823" indent="0">
              <a:buNone/>
              <a:defRPr sz="1800" b="1"/>
            </a:lvl2pPr>
            <a:lvl3pPr marL="827647" indent="0">
              <a:buNone/>
              <a:defRPr sz="1600" b="1"/>
            </a:lvl3pPr>
            <a:lvl4pPr marL="1241472" indent="0">
              <a:buNone/>
              <a:defRPr sz="1500" b="1"/>
            </a:lvl4pPr>
            <a:lvl5pPr marL="1655295" indent="0">
              <a:buNone/>
              <a:defRPr sz="1500" b="1"/>
            </a:lvl5pPr>
            <a:lvl6pPr marL="2069120" indent="0">
              <a:buNone/>
              <a:defRPr sz="1500" b="1"/>
            </a:lvl6pPr>
            <a:lvl7pPr marL="2482946" indent="0">
              <a:buNone/>
              <a:defRPr sz="1500" b="1"/>
            </a:lvl7pPr>
            <a:lvl8pPr marL="2896769" indent="0">
              <a:buNone/>
              <a:defRPr sz="1500" b="1"/>
            </a:lvl8pPr>
            <a:lvl9pPr marL="331059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823" indent="0">
              <a:buNone/>
              <a:defRPr sz="1800" b="1"/>
            </a:lvl2pPr>
            <a:lvl3pPr marL="827647" indent="0">
              <a:buNone/>
              <a:defRPr sz="1600" b="1"/>
            </a:lvl3pPr>
            <a:lvl4pPr marL="1241472" indent="0">
              <a:buNone/>
              <a:defRPr sz="1500" b="1"/>
            </a:lvl4pPr>
            <a:lvl5pPr marL="1655295" indent="0">
              <a:buNone/>
              <a:defRPr sz="1500" b="1"/>
            </a:lvl5pPr>
            <a:lvl6pPr marL="2069120" indent="0">
              <a:buNone/>
              <a:defRPr sz="1500" b="1"/>
            </a:lvl6pPr>
            <a:lvl7pPr marL="2482946" indent="0">
              <a:buNone/>
              <a:defRPr sz="1500" b="1"/>
            </a:lvl7pPr>
            <a:lvl8pPr marL="2896769" indent="0">
              <a:buNone/>
              <a:defRPr sz="1500" b="1"/>
            </a:lvl8pPr>
            <a:lvl9pPr marL="331059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838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8946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484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41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823" indent="0">
              <a:buNone/>
              <a:defRPr sz="1100"/>
            </a:lvl2pPr>
            <a:lvl3pPr marL="827647" indent="0">
              <a:buNone/>
              <a:defRPr sz="900"/>
            </a:lvl3pPr>
            <a:lvl4pPr marL="1241472" indent="0">
              <a:buNone/>
              <a:defRPr sz="800"/>
            </a:lvl4pPr>
            <a:lvl5pPr marL="1655295" indent="0">
              <a:buNone/>
              <a:defRPr sz="800"/>
            </a:lvl5pPr>
            <a:lvl6pPr marL="2069120" indent="0">
              <a:buNone/>
              <a:defRPr sz="800"/>
            </a:lvl6pPr>
            <a:lvl7pPr marL="2482946" indent="0">
              <a:buNone/>
              <a:defRPr sz="800"/>
            </a:lvl7pPr>
            <a:lvl8pPr marL="2896769" indent="0">
              <a:buNone/>
              <a:defRPr sz="800"/>
            </a:lvl8pPr>
            <a:lvl9pPr marL="331059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2921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823" indent="0">
              <a:buNone/>
              <a:defRPr sz="2500"/>
            </a:lvl2pPr>
            <a:lvl3pPr marL="827647" indent="0">
              <a:buNone/>
              <a:defRPr sz="2200"/>
            </a:lvl3pPr>
            <a:lvl4pPr marL="1241472" indent="0">
              <a:buNone/>
              <a:defRPr sz="1800"/>
            </a:lvl4pPr>
            <a:lvl5pPr marL="1655295" indent="0">
              <a:buNone/>
              <a:defRPr sz="1800"/>
            </a:lvl5pPr>
            <a:lvl6pPr marL="2069120" indent="0">
              <a:buNone/>
              <a:defRPr sz="1800"/>
            </a:lvl6pPr>
            <a:lvl7pPr marL="2482946" indent="0">
              <a:buNone/>
              <a:defRPr sz="1800"/>
            </a:lvl7pPr>
            <a:lvl8pPr marL="2896769" indent="0">
              <a:buNone/>
              <a:defRPr sz="1800"/>
            </a:lvl8pPr>
            <a:lvl9pPr marL="3310595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823" indent="0">
              <a:buNone/>
              <a:defRPr sz="1100"/>
            </a:lvl2pPr>
            <a:lvl3pPr marL="827647" indent="0">
              <a:buNone/>
              <a:defRPr sz="900"/>
            </a:lvl3pPr>
            <a:lvl4pPr marL="1241472" indent="0">
              <a:buNone/>
              <a:defRPr sz="800"/>
            </a:lvl4pPr>
            <a:lvl5pPr marL="1655295" indent="0">
              <a:buNone/>
              <a:defRPr sz="800"/>
            </a:lvl5pPr>
            <a:lvl6pPr marL="2069120" indent="0">
              <a:buNone/>
              <a:defRPr sz="800"/>
            </a:lvl6pPr>
            <a:lvl7pPr marL="2482946" indent="0">
              <a:buNone/>
              <a:defRPr sz="800"/>
            </a:lvl7pPr>
            <a:lvl8pPr marL="2896769" indent="0">
              <a:buNone/>
              <a:defRPr sz="800"/>
            </a:lvl8pPr>
            <a:lvl9pPr marL="331059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32987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341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563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294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56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7527" indent="0">
              <a:buNone/>
              <a:defRPr sz="1100"/>
            </a:lvl2pPr>
            <a:lvl3pPr marL="815039" indent="0">
              <a:buNone/>
              <a:defRPr sz="900"/>
            </a:lvl3pPr>
            <a:lvl4pPr marL="1222593" indent="0">
              <a:buNone/>
              <a:defRPr sz="800"/>
            </a:lvl4pPr>
            <a:lvl5pPr marL="1630094" indent="0">
              <a:buNone/>
              <a:defRPr sz="800"/>
            </a:lvl5pPr>
            <a:lvl6pPr marL="2037600" indent="0">
              <a:buNone/>
              <a:defRPr sz="800"/>
            </a:lvl6pPr>
            <a:lvl7pPr marL="2445146" indent="0">
              <a:buNone/>
              <a:defRPr sz="800"/>
            </a:lvl7pPr>
            <a:lvl8pPr marL="2852655" indent="0">
              <a:buNone/>
              <a:defRPr sz="800"/>
            </a:lvl8pPr>
            <a:lvl9pPr marL="326018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4915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843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49319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80674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150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9000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041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29009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6123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6063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531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7527" indent="0">
              <a:buNone/>
              <a:defRPr sz="2500"/>
            </a:lvl2pPr>
            <a:lvl3pPr marL="815039" indent="0">
              <a:buNone/>
              <a:defRPr sz="2200"/>
            </a:lvl3pPr>
            <a:lvl4pPr marL="1222593" indent="0">
              <a:buNone/>
              <a:defRPr sz="1800"/>
            </a:lvl4pPr>
            <a:lvl5pPr marL="1630094" indent="0">
              <a:buNone/>
              <a:defRPr sz="1800"/>
            </a:lvl5pPr>
            <a:lvl6pPr marL="2037600" indent="0">
              <a:buNone/>
              <a:defRPr sz="1800"/>
            </a:lvl6pPr>
            <a:lvl7pPr marL="2445146" indent="0">
              <a:buNone/>
              <a:defRPr sz="1800"/>
            </a:lvl7pPr>
            <a:lvl8pPr marL="2852655" indent="0">
              <a:buNone/>
              <a:defRPr sz="1800"/>
            </a:lvl8pPr>
            <a:lvl9pPr marL="3260180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7527" indent="0">
              <a:buNone/>
              <a:defRPr sz="1100"/>
            </a:lvl2pPr>
            <a:lvl3pPr marL="815039" indent="0">
              <a:buNone/>
              <a:defRPr sz="900"/>
            </a:lvl3pPr>
            <a:lvl4pPr marL="1222593" indent="0">
              <a:buNone/>
              <a:defRPr sz="800"/>
            </a:lvl4pPr>
            <a:lvl5pPr marL="1630094" indent="0">
              <a:buNone/>
              <a:defRPr sz="800"/>
            </a:lvl5pPr>
            <a:lvl6pPr marL="2037600" indent="0">
              <a:buNone/>
              <a:defRPr sz="800"/>
            </a:lvl6pPr>
            <a:lvl7pPr marL="2445146" indent="0">
              <a:buNone/>
              <a:defRPr sz="800"/>
            </a:lvl7pPr>
            <a:lvl8pPr marL="2852655" indent="0">
              <a:buNone/>
              <a:defRPr sz="800"/>
            </a:lvl8pPr>
            <a:lvl9pPr marL="326018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59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686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84900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77332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69768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62207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69727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777248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184778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592299" indent="-192454" algn="ctr" defTabSz="40752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84900" indent="-288674" algn="l" defTabSz="407527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69768" indent="-256110" algn="l" defTabSz="407527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54647" indent="-192454" algn="l" defTabSz="407527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39536" indent="-192454" algn="l" defTabSz="407527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24414" indent="-192454" algn="l" defTabSz="40752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31932" indent="-192454" algn="l" defTabSz="40752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39459" indent="-192454" algn="l" defTabSz="40752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46973" indent="-192454" algn="l" defTabSz="40752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54506" indent="-192454" algn="l" defTabSz="40752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27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039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593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094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600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146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2655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180" algn="l" defTabSz="8150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811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89707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4552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79400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4255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86876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799507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12128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24751" indent="-194857" algn="ctr" defTabSz="4126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89707" indent="-292283" algn="l" defTabSz="412624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79400" indent="-259321" algn="l" defTabSz="41262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69102" indent="-194857" algn="l" defTabSz="41262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58805" indent="-194857" algn="l" defTabSz="41262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48504" indent="-194857" algn="l" defTabSz="41262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61133" indent="-194857" algn="l" defTabSz="41262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3749" indent="-194857" algn="l" defTabSz="41262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86369" indent="-194857" algn="l" defTabSz="41262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99002" indent="-194857" algn="l" defTabSz="41262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624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245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876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500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111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746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8372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1006" algn="l" defTabSz="8252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 txBox="1">
            <a:spLocks/>
          </p:cNvSpPr>
          <p:nvPr userDrawn="1"/>
        </p:nvSpPr>
        <p:spPr bwMode="auto">
          <a:xfrm>
            <a:off x="1905000" y="6400905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90617" tIns="45306" rIns="90617" bIns="4530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063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628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6" rIns="90617" bIns="453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628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6" rIns="90617" bIns="45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455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17" tIns="45306" rIns="90617" bIns="45306" numCol="1" anchor="ctr" anchorCtr="0" compatLnSpc="1">
            <a:prstTxWarp prst="textNoShape">
              <a:avLst/>
            </a:prstTxWarp>
          </a:bodyPr>
          <a:lstStyle>
            <a:lvl1pPr defTabSz="906388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455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17" tIns="45306" rIns="90617" bIns="45306" numCol="1" anchor="ctr" anchorCtr="0" compatLnSpc="1">
            <a:prstTxWarp prst="textNoShape">
              <a:avLst/>
            </a:prstTxWarp>
          </a:bodyPr>
          <a:lstStyle>
            <a:lvl1pPr algn="ctr" defTabSz="906388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/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455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617" tIns="45306" rIns="90617" bIns="45306" numCol="1" anchor="ctr" anchorCtr="0" compatLnSpc="1">
            <a:prstTxWarp prst="textNoShape">
              <a:avLst/>
            </a:prstTxWarp>
          </a:bodyPr>
          <a:lstStyle>
            <a:lvl1pPr algn="r" defTabSz="906388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7EA50-B0C3-472D-8F66-9922AA7618FC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411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5pPr>
      <a:lvl6pPr marL="45318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6pPr>
      <a:lvl7pPr marL="9063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7pPr>
      <a:lvl8pPr marL="13595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8pPr>
      <a:lvl9pPr marL="181277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9pPr>
    </p:titleStyle>
    <p:bodyStyle>
      <a:lvl1pPr marL="338569" indent="-3385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MS PGothic"/>
        </a:defRPr>
      </a:lvl1pPr>
      <a:lvl2pPr marL="735398" indent="-2818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MS PGothic"/>
        </a:defRPr>
      </a:lvl2pPr>
      <a:lvl3pPr marL="1132239" indent="-2251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MS PGothic"/>
        </a:defRPr>
      </a:lvl3pPr>
      <a:lvl4pPr marL="1585743" indent="-2251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MS PGothic"/>
        </a:defRPr>
      </a:lvl4pPr>
      <a:lvl5pPr marL="2039280" indent="-2251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MS PGothic"/>
        </a:defRPr>
      </a:lvl5pPr>
      <a:lvl6pPr marL="2492559" indent="-2265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5756" indent="-2265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98951" indent="-2265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52142" indent="-2265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87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388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577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772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966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147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340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538" algn="l" defTabSz="906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7518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0191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5280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0372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5467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88603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1745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14881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28019" indent="-195099" algn="ctr" defTabSz="4131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0191" indent="-292645" algn="l" defTabSz="413137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0372" indent="-259645" algn="l" defTabSz="413137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0556" indent="-195099" algn="l" defTabSz="413137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0746" indent="-195099" algn="l" defTabSz="413137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0929" indent="-195099" algn="l" defTabSz="4131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64073" indent="-195099" algn="l" defTabSz="4131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7205" indent="-195099" algn="l" defTabSz="4131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0337" indent="-195099" algn="l" defTabSz="4131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3482" indent="-195099" algn="l" defTabSz="4131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137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274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416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552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683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829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968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110" algn="l" defTabSz="8262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940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0514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5764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1019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6275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89755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3239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16717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0200" indent="-195259" algn="ctr" defTabSz="41347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0514" indent="-292885" algn="l" defTabSz="413479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1019" indent="-259861" algn="l" defTabSz="413479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1528" indent="-195259" algn="l" defTabSz="413479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2041" indent="-195259" algn="l" defTabSz="413479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2548" indent="-195259" algn="l" defTabSz="41347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66034" indent="-195259" algn="l" defTabSz="41347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9510" indent="-195259" algn="l" defTabSz="41347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2985" indent="-195259" algn="l" defTabSz="41347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6472" indent="-195259" algn="l" defTabSz="41347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479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960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444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923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402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887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368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851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54" tIns="45579" rIns="91154" bIns="455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154" tIns="45579" rIns="91154" bIns="455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154" tIns="45579" rIns="91154" bIns="455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55"/>
            <a:fld id="{CEF6D243-5B11-49CC-A41A-D547E9402C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655"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154" tIns="45579" rIns="91154" bIns="455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154" tIns="45579" rIns="91154" bIns="455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55"/>
            <a:fld id="{1B06A02C-26C0-48B2-93A6-7471298A7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655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6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16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69" indent="-341869" algn="l" defTabSz="911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19" indent="-284897" algn="l" defTabSz="911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72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88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24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51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879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06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533" indent="-227913" algn="l" defTabSz="911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2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5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8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10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40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6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78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18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980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0837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6250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1667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7084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0908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4736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18556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2384" indent="-195421" algn="ctr" defTabSz="4138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0837" indent="-293127" algn="l" defTabSz="413823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1667" indent="-260077" algn="l" defTabSz="413823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2499" indent="-195421" algn="l" defTabSz="413823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3337" indent="-195421" algn="l" defTabSz="413823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4169" indent="-195421" algn="l" defTabSz="41382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67995" indent="-195421" algn="l" defTabSz="41382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1817" indent="-195421" algn="l" defTabSz="41382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5635" indent="-195421" algn="l" defTabSz="41382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9466" indent="-195421" algn="l" defTabSz="41382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23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647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472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295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120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946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769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595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5570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20688"/>
            <a:ext cx="7920880" cy="1323439"/>
          </a:xfrm>
          <a:prstGeom prst="rect">
            <a:avLst/>
          </a:prstGeom>
          <a:noFill/>
        </p:spPr>
        <p:txBody>
          <a:bodyPr wrap="square" lIns="90959" tIns="45482" rIns="90959" bIns="45482" rtlCol="0">
            <a:spAutoFit/>
          </a:bodyPr>
          <a:lstStyle/>
          <a:p>
            <a:pPr algn="ctr" defTabSz="907046"/>
            <a:r>
              <a:rPr lang="fr-CA" sz="4000" b="1" dirty="0">
                <a:solidFill>
                  <a:srgbClr val="000000"/>
                </a:solidFill>
              </a:rPr>
              <a:t>Coups de </a:t>
            </a:r>
            <a:r>
              <a:rPr lang="fr-CA" sz="4000" b="1" dirty="0" err="1">
                <a:solidFill>
                  <a:srgbClr val="000000"/>
                </a:solidFill>
              </a:rPr>
              <a:t>coeur</a:t>
            </a:r>
            <a:r>
              <a:rPr lang="fr-CA" sz="4000" b="1" dirty="0">
                <a:solidFill>
                  <a:srgbClr val="000000"/>
                </a:solidFill>
              </a:rPr>
              <a:t> </a:t>
            </a:r>
          </a:p>
          <a:p>
            <a:pPr algn="ctr" defTabSz="907046"/>
            <a:r>
              <a:rPr lang="fr-CA" sz="4000" b="1" dirty="0">
                <a:solidFill>
                  <a:srgbClr val="000000"/>
                </a:solidFill>
              </a:rPr>
              <a:t> Recherche  clinique en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748" y="3542928"/>
            <a:ext cx="5757508" cy="3046988"/>
          </a:xfrm>
          <a:prstGeom prst="rect">
            <a:avLst/>
          </a:prstGeom>
        </p:spPr>
        <p:txBody>
          <a:bodyPr wrap="square" lIns="90959" tIns="45482" rIns="90959" bIns="45482">
            <a:spAutoFit/>
          </a:bodyPr>
          <a:lstStyle/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Luc Trudeau, MD, FRCPC</a:t>
            </a:r>
          </a:p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Interniste</a:t>
            </a:r>
          </a:p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Centre de prévention cardiovasculaire</a:t>
            </a:r>
          </a:p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Hôpital général juif</a:t>
            </a:r>
          </a:p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Membre des lignes directrices de Hypertension Canada </a:t>
            </a:r>
          </a:p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Professeur-adjoint de médecine </a:t>
            </a:r>
          </a:p>
          <a:p>
            <a:pPr defTabSz="907046"/>
            <a:r>
              <a:rPr lang="fr-CA" sz="2400" b="1" dirty="0">
                <a:solidFill>
                  <a:srgbClr val="000000"/>
                </a:solidFill>
              </a:rPr>
              <a:t>Université McGill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67" y="4828202"/>
            <a:ext cx="8286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56" y="2623876"/>
            <a:ext cx="3072650" cy="183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24" y="4828199"/>
            <a:ext cx="2594682" cy="17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713"/>
            <a:ext cx="7488832" cy="584689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algn="ctr" defTabSz="897964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marL="284047" indent="-284047" defTabSz="897964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6" y="1556797"/>
            <a:ext cx="8424938" cy="3416320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284897" indent="-284897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Étude post-hoc</a:t>
            </a:r>
          </a:p>
          <a:p>
            <a:pPr marL="284897" indent="-284897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Extrapolation d’une population de patients du cadre précis d’une étude à une situation différente</a:t>
            </a:r>
          </a:p>
          <a:p>
            <a:pPr marL="284897" indent="-284897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Critères de l’étude ACCORD n’étaient pas aussi sélectifs que dans l’étude SPRINT.</a:t>
            </a:r>
          </a:p>
          <a:p>
            <a:pPr marL="284897" indent="-284897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Suggestion d’un bénéfice plus grand car patients diabétiques de type SPRINT ont un risque CV plus élevé</a:t>
            </a:r>
          </a:p>
          <a:p>
            <a:pPr marL="284897" indent="-284897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Quels étaient les effets secondaires sérieux? </a:t>
            </a:r>
          </a:p>
          <a:p>
            <a:pPr marL="284897" indent="-284897">
              <a:buFont typeface="Arial" panose="020B0604020202020204" pitchFamily="34" charset="0"/>
              <a:buChar char="•"/>
            </a:pP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7" y="332659"/>
            <a:ext cx="8424936" cy="523220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Sous-études de SPRINT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3772" y="1261890"/>
            <a:ext cx="8748464" cy="3785652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Cost-Effectiveness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of Intensive versus Standard Blood-Pressure Control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2400" i="1" dirty="0">
                <a:latin typeface="Arial" panose="020B0604020202020204" pitchFamily="34" charset="0"/>
                <a:cs typeface="Arial" panose="020B0604020202020204" pitchFamily="34" charset="0"/>
              </a:rPr>
              <a:t>NEJM 2017;377:745-55)</a:t>
            </a:r>
          </a:p>
          <a:p>
            <a:endParaRPr lang="fr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of Intensive Versus Standard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Clinic-Based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Hypertension Management on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Ambulatory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Blood Pressure </a:t>
            </a:r>
            <a:r>
              <a:rPr lang="fr-CA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Hypertension,2017;69,January</a:t>
            </a:r>
            <a:r>
              <a:rPr lang="fr-CA" sz="2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Association of JNC-8 and SPRINT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Systolic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Blood Pressure Levels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Cognitive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Racial </a:t>
            </a:r>
            <a:r>
              <a:rPr lang="fr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Disparity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i="1" dirty="0">
                <a:latin typeface="Arial" panose="020B0604020202020204" pitchFamily="34" charset="0"/>
                <a:cs typeface="Arial" panose="020B0604020202020204" pitchFamily="34" charset="0"/>
              </a:rPr>
              <a:t>(JAMA </a:t>
            </a:r>
            <a:r>
              <a:rPr lang="fr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Neurology,2017,online </a:t>
            </a:r>
            <a:r>
              <a:rPr lang="fr-CA" sz="2400" i="1" dirty="0">
                <a:latin typeface="Arial" panose="020B0604020202020204" pitchFamily="34" charset="0"/>
                <a:cs typeface="Arial" panose="020B0604020202020204" pitchFamily="34" charset="0"/>
              </a:rPr>
              <a:t>August 21)</a:t>
            </a: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212374"/>
            <a:ext cx="8382000" cy="46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36252"/>
            <a:ext cx="9144000" cy="1200044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Modèle de micro simulation pour estimation des coûts, pronostic clinique et années de vie ajustées de qualité (QALY*)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5" y="5864384"/>
            <a:ext cx="9036496" cy="923330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Modèle de projection des coûts à vie pour le traitement et de monitoring de l’hypertension, des évènements CV et de leurs traitements, traitements reliés aux effets secondaires,  et des années de qualité de vie ajoutées.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nejm.org.proxy3.library.mcgill.ca/na101/home/literatum/publisher/mms/journals/content/nejm/2017/nejm_2017.377.issue-8/nejmsa1616035/20170825/images/img_large/nejmsa1616035_f2.jpeg"/>
          <p:cNvSpPr>
            <a:spLocks noChangeAspect="1" noChangeArrowheads="1"/>
          </p:cNvSpPr>
          <p:nvPr/>
        </p:nvSpPr>
        <p:spPr bwMode="auto">
          <a:xfrm>
            <a:off x="155575" y="-219392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892"/>
            <a:ext cx="7620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83768" y="548680"/>
            <a:ext cx="4680520" cy="523220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4" y="1628800"/>
            <a:ext cx="8208912" cy="2677656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QALY supérieur de 0.27 pour traitement intensif pour cette étude d’une durée de 5 ans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Coût approximatif de 47,000 $ par année QALY gagnée après 5 ans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Coût serait 28,000 $ par année QALY pour toute la vie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Traitement par intention-de-traitement est aussi rentable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23220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algn="ctr" defTabSz="897964"/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marL="284047" indent="-284047" defTabSz="897964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1412776"/>
            <a:ext cx="8496944" cy="3785367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Modèle hypothétique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Étude cessée précocement pour raison de mortalité réduite; durée moyenne d’à peine 3 ans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Coûts en dollars américains pour traitements (médicaments, visites, hospitalisations, soins pour effets secondaires)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Projection faite avec intention de payer et adhérence possible aux traitements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Validité à revoir chez patients plus âgés et fragiles </a:t>
            </a: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508576"/>
          </a:xfrm>
          <a:prstGeom prst="rect">
            <a:avLst/>
          </a:prstGeom>
        </p:spPr>
        <p:txBody>
          <a:bodyPr wrap="square" lIns="91154" tIns="45579" rIns="91154" bIns="45579">
            <a:spAutoFit/>
          </a:bodyPr>
          <a:lstStyle/>
          <a:p>
            <a:pPr algn="ctr" defTabSz="911655"/>
            <a:r>
              <a:rPr lang="fr-CA" sz="2400" dirty="0" err="1">
                <a:solidFill>
                  <a:prstClr val="black"/>
                </a:solidFill>
              </a:rPr>
              <a:t>Clinic</a:t>
            </a:r>
            <a:r>
              <a:rPr lang="fr-CA" sz="2400" dirty="0">
                <a:solidFill>
                  <a:prstClr val="black"/>
                </a:solidFill>
              </a:rPr>
              <a:t> and </a:t>
            </a:r>
            <a:r>
              <a:rPr lang="fr-CA" sz="2400" dirty="0" err="1">
                <a:solidFill>
                  <a:prstClr val="black"/>
                </a:solidFill>
              </a:rPr>
              <a:t>Ambulatory</a:t>
            </a:r>
            <a:r>
              <a:rPr lang="fr-CA" sz="2400" dirty="0">
                <a:solidFill>
                  <a:prstClr val="black"/>
                </a:solidFill>
              </a:rPr>
              <a:t> BP and Group </a:t>
            </a:r>
            <a:r>
              <a:rPr lang="fr-CA" sz="2400" dirty="0" err="1">
                <a:solidFill>
                  <a:prstClr val="black"/>
                </a:solidFill>
              </a:rPr>
              <a:t>Differences</a:t>
            </a:r>
            <a:endParaRPr lang="fr-CA" sz="2400" dirty="0">
              <a:solidFill>
                <a:prstClr val="black"/>
              </a:solidFill>
            </a:endParaRPr>
          </a:p>
          <a:p>
            <a:pPr defTabSz="911655"/>
            <a:endParaRPr lang="fr-CA" dirty="0" smtClean="0">
              <a:solidFill>
                <a:prstClr val="black"/>
              </a:solidFill>
            </a:endParaRPr>
          </a:p>
          <a:p>
            <a:pPr defTabSz="911655"/>
            <a:endParaRPr lang="fr-CA" dirty="0">
              <a:solidFill>
                <a:prstClr val="black"/>
              </a:solidFill>
            </a:endParaRPr>
          </a:p>
          <a:p>
            <a:pPr defTabSz="911655"/>
            <a:r>
              <a:rPr lang="fr-CA" dirty="0" smtClean="0">
                <a:solidFill>
                  <a:prstClr val="black"/>
                </a:solidFill>
              </a:rPr>
              <a:t>N=897</a:t>
            </a:r>
          </a:p>
          <a:p>
            <a:pPr defTabSz="911655"/>
            <a:r>
              <a:rPr lang="fr-CA" dirty="0">
                <a:solidFill>
                  <a:prstClr val="black"/>
                </a:solidFill>
              </a:rPr>
              <a:t>	</a:t>
            </a:r>
            <a:r>
              <a:rPr lang="fr-CA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fr-CA" dirty="0">
                <a:solidFill>
                  <a:prstClr val="black"/>
                </a:solidFill>
              </a:rPr>
              <a:t>Intensive           </a:t>
            </a:r>
            <a:r>
              <a:rPr lang="fr-CA" dirty="0" smtClean="0">
                <a:solidFill>
                  <a:prstClr val="black"/>
                </a:solidFill>
              </a:rPr>
              <a:t>         </a:t>
            </a:r>
            <a:r>
              <a:rPr lang="fr-CA" dirty="0" err="1" smtClean="0">
                <a:solidFill>
                  <a:prstClr val="black"/>
                </a:solidFill>
              </a:rPr>
              <a:t>Intensive</a:t>
            </a:r>
            <a:r>
              <a:rPr lang="fr-CA" dirty="0" smtClean="0">
                <a:solidFill>
                  <a:prstClr val="black"/>
                </a:solidFill>
              </a:rPr>
              <a:t>                     Standard                    </a:t>
            </a:r>
            <a:r>
              <a:rPr lang="fr-CA" dirty="0" err="1" smtClean="0">
                <a:solidFill>
                  <a:prstClr val="black"/>
                </a:solidFill>
              </a:rPr>
              <a:t>Mean</a:t>
            </a:r>
            <a:r>
              <a:rPr lang="fr-CA" dirty="0" smtClean="0">
                <a:solidFill>
                  <a:prstClr val="black"/>
                </a:solidFill>
              </a:rPr>
              <a:t> </a:t>
            </a:r>
            <a:r>
              <a:rPr lang="fr-CA" dirty="0" err="1">
                <a:solidFill>
                  <a:prstClr val="black"/>
                </a:solidFill>
              </a:rPr>
              <a:t>Difference</a:t>
            </a:r>
            <a:r>
              <a:rPr lang="fr-CA" dirty="0">
                <a:solidFill>
                  <a:prstClr val="black"/>
                </a:solidFill>
              </a:rPr>
              <a:t> (SE) 	</a:t>
            </a:r>
            <a:r>
              <a:rPr lang="fr-CA" dirty="0" smtClean="0">
                <a:solidFill>
                  <a:prstClr val="black"/>
                </a:solidFill>
              </a:rPr>
              <a:t>p-Value</a:t>
            </a:r>
          </a:p>
          <a:p>
            <a:pPr defTabSz="911655"/>
            <a:r>
              <a:rPr lang="fr-CA" dirty="0" smtClean="0">
                <a:solidFill>
                  <a:prstClr val="black"/>
                </a:solidFill>
              </a:rPr>
              <a:t>                                   </a:t>
            </a:r>
            <a:r>
              <a:rPr lang="fr-CA" dirty="0" err="1" smtClean="0">
                <a:solidFill>
                  <a:prstClr val="black"/>
                </a:solidFill>
              </a:rPr>
              <a:t>Mean</a:t>
            </a:r>
            <a:r>
              <a:rPr lang="fr-CA" dirty="0" smtClean="0">
                <a:solidFill>
                  <a:prstClr val="black"/>
                </a:solidFill>
              </a:rPr>
              <a:t> </a:t>
            </a:r>
            <a:r>
              <a:rPr lang="fr-CA" dirty="0">
                <a:solidFill>
                  <a:prstClr val="black"/>
                </a:solidFill>
              </a:rPr>
              <a:t>± SD </a:t>
            </a:r>
            <a:r>
              <a:rPr lang="fr-CA" dirty="0" smtClean="0">
                <a:solidFill>
                  <a:prstClr val="black"/>
                </a:solidFill>
              </a:rPr>
              <a:t>                 </a:t>
            </a:r>
            <a:r>
              <a:rPr lang="fr-CA" dirty="0" err="1" smtClean="0">
                <a:solidFill>
                  <a:prstClr val="black"/>
                </a:solidFill>
              </a:rPr>
              <a:t>Mean</a:t>
            </a:r>
            <a:r>
              <a:rPr lang="fr-CA" dirty="0" smtClean="0">
                <a:solidFill>
                  <a:prstClr val="black"/>
                </a:solidFill>
              </a:rPr>
              <a:t> </a:t>
            </a:r>
            <a:r>
              <a:rPr lang="fr-CA" dirty="0">
                <a:solidFill>
                  <a:prstClr val="black"/>
                </a:solidFill>
              </a:rPr>
              <a:t>± SD </a:t>
            </a:r>
            <a:endParaRPr lang="fr-CA" dirty="0" smtClean="0">
              <a:solidFill>
                <a:prstClr val="black"/>
              </a:solidFill>
            </a:endParaRPr>
          </a:p>
          <a:p>
            <a:pPr defTabSz="911655"/>
            <a:endParaRPr lang="fr-CA" dirty="0">
              <a:solidFill>
                <a:prstClr val="black"/>
              </a:solidFill>
            </a:endParaRPr>
          </a:p>
          <a:p>
            <a:pPr defTabSz="911655"/>
            <a:r>
              <a:rPr lang="fr-CA" dirty="0">
                <a:solidFill>
                  <a:prstClr val="black"/>
                </a:solidFill>
              </a:rPr>
              <a:t>27M </a:t>
            </a:r>
            <a:r>
              <a:rPr lang="fr-CA" dirty="0" err="1">
                <a:solidFill>
                  <a:prstClr val="black"/>
                </a:solidFill>
              </a:rPr>
              <a:t>clinic</a:t>
            </a:r>
            <a:r>
              <a:rPr lang="fr-CA" dirty="0">
                <a:solidFill>
                  <a:prstClr val="black"/>
                </a:solidFill>
              </a:rPr>
              <a:t> SBP 	119.6 ± 13 	</a:t>
            </a:r>
            <a:r>
              <a:rPr lang="fr-CA" dirty="0" smtClean="0">
                <a:solidFill>
                  <a:prstClr val="black"/>
                </a:solidFill>
              </a:rPr>
              <a:t>  135.5 </a:t>
            </a:r>
            <a:r>
              <a:rPr lang="fr-CA" dirty="0">
                <a:solidFill>
                  <a:prstClr val="black"/>
                </a:solidFill>
              </a:rPr>
              <a:t>± 14 	</a:t>
            </a:r>
            <a:r>
              <a:rPr lang="fr-CA" dirty="0" smtClean="0">
                <a:solidFill>
                  <a:prstClr val="black"/>
                </a:solidFill>
              </a:rPr>
              <a:t>           15.8 </a:t>
            </a:r>
            <a:r>
              <a:rPr lang="fr-CA" dirty="0">
                <a:solidFill>
                  <a:prstClr val="black"/>
                </a:solidFill>
              </a:rPr>
              <a:t>(0.93) 	</a:t>
            </a:r>
            <a:r>
              <a:rPr lang="fr-CA" dirty="0" smtClean="0">
                <a:solidFill>
                  <a:prstClr val="black"/>
                </a:solidFill>
              </a:rPr>
              <a:t>                  &lt;</a:t>
            </a:r>
            <a:r>
              <a:rPr lang="fr-CA" dirty="0">
                <a:solidFill>
                  <a:prstClr val="black"/>
                </a:solidFill>
              </a:rPr>
              <a:t>0.001</a:t>
            </a:r>
          </a:p>
          <a:p>
            <a:pPr defTabSz="911655"/>
            <a:r>
              <a:rPr lang="fr-CA" dirty="0" err="1">
                <a:solidFill>
                  <a:prstClr val="black"/>
                </a:solidFill>
              </a:rPr>
              <a:t>Nighttime</a:t>
            </a:r>
            <a:r>
              <a:rPr lang="fr-CA" dirty="0">
                <a:solidFill>
                  <a:prstClr val="black"/>
                </a:solidFill>
              </a:rPr>
              <a:t> SBP 	116.8 ± 14 	</a:t>
            </a:r>
            <a:r>
              <a:rPr lang="fr-CA" dirty="0" smtClean="0">
                <a:solidFill>
                  <a:prstClr val="black"/>
                </a:solidFill>
              </a:rPr>
              <a:t>  126.6 </a:t>
            </a:r>
            <a:r>
              <a:rPr lang="fr-CA" dirty="0">
                <a:solidFill>
                  <a:prstClr val="black"/>
                </a:solidFill>
              </a:rPr>
              <a:t>± 14 	</a:t>
            </a:r>
            <a:r>
              <a:rPr lang="fr-CA" dirty="0" smtClean="0">
                <a:solidFill>
                  <a:prstClr val="black"/>
                </a:solidFill>
              </a:rPr>
              <a:t>             9.8 </a:t>
            </a:r>
            <a:r>
              <a:rPr lang="fr-CA" dirty="0">
                <a:solidFill>
                  <a:prstClr val="black"/>
                </a:solidFill>
              </a:rPr>
              <a:t>(0.97) 	</a:t>
            </a:r>
            <a:r>
              <a:rPr lang="fr-CA" dirty="0" smtClean="0">
                <a:solidFill>
                  <a:prstClr val="black"/>
                </a:solidFill>
              </a:rPr>
              <a:t>                  &lt;</a:t>
            </a:r>
            <a:r>
              <a:rPr lang="fr-CA" dirty="0">
                <a:solidFill>
                  <a:prstClr val="black"/>
                </a:solidFill>
              </a:rPr>
              <a:t>0.001</a:t>
            </a:r>
          </a:p>
          <a:p>
            <a:pPr defTabSz="911655"/>
            <a:r>
              <a:rPr lang="fr-CA" dirty="0" err="1">
                <a:solidFill>
                  <a:prstClr val="black"/>
                </a:solidFill>
              </a:rPr>
              <a:t>Daytime</a:t>
            </a:r>
            <a:r>
              <a:rPr lang="fr-CA" dirty="0">
                <a:solidFill>
                  <a:prstClr val="black"/>
                </a:solidFill>
              </a:rPr>
              <a:t> SBP 	126.5 ± 12 	</a:t>
            </a:r>
            <a:r>
              <a:rPr lang="fr-CA" dirty="0" smtClean="0">
                <a:solidFill>
                  <a:prstClr val="black"/>
                </a:solidFill>
              </a:rPr>
              <a:t>  138.5 </a:t>
            </a:r>
            <a:r>
              <a:rPr lang="fr-CA" dirty="0">
                <a:solidFill>
                  <a:prstClr val="black"/>
                </a:solidFill>
              </a:rPr>
              <a:t>± 12 	</a:t>
            </a:r>
            <a:r>
              <a:rPr lang="fr-CA" dirty="0" smtClean="0">
                <a:solidFill>
                  <a:prstClr val="black"/>
                </a:solidFill>
              </a:rPr>
              <a:t>           12.0 </a:t>
            </a:r>
            <a:r>
              <a:rPr lang="fr-CA" dirty="0">
                <a:solidFill>
                  <a:prstClr val="black"/>
                </a:solidFill>
              </a:rPr>
              <a:t>(0.83) 	</a:t>
            </a:r>
            <a:r>
              <a:rPr lang="fr-CA" dirty="0" smtClean="0">
                <a:solidFill>
                  <a:prstClr val="black"/>
                </a:solidFill>
              </a:rPr>
              <a:t>                  &lt;</a:t>
            </a:r>
            <a:r>
              <a:rPr lang="fr-CA" dirty="0">
                <a:solidFill>
                  <a:prstClr val="black"/>
                </a:solidFill>
              </a:rPr>
              <a:t>0.001</a:t>
            </a:r>
          </a:p>
          <a:p>
            <a:pPr defTabSz="911655"/>
            <a:r>
              <a:rPr lang="fr-CA" dirty="0">
                <a:solidFill>
                  <a:prstClr val="black"/>
                </a:solidFill>
              </a:rPr>
              <a:t>24 </a:t>
            </a:r>
            <a:r>
              <a:rPr lang="fr-CA" dirty="0" err="1">
                <a:solidFill>
                  <a:prstClr val="black"/>
                </a:solidFill>
              </a:rPr>
              <a:t>hour</a:t>
            </a:r>
            <a:r>
              <a:rPr lang="fr-CA" dirty="0">
                <a:solidFill>
                  <a:prstClr val="black"/>
                </a:solidFill>
              </a:rPr>
              <a:t> SBP 	125.4 ± 12 	</a:t>
            </a:r>
            <a:r>
              <a:rPr lang="fr-CA" dirty="0" smtClean="0">
                <a:solidFill>
                  <a:prstClr val="black"/>
                </a:solidFill>
              </a:rPr>
              <a:t>  137.1 </a:t>
            </a:r>
            <a:r>
              <a:rPr lang="fr-CA" dirty="0">
                <a:solidFill>
                  <a:prstClr val="black"/>
                </a:solidFill>
              </a:rPr>
              <a:t>± 12 	</a:t>
            </a:r>
            <a:r>
              <a:rPr lang="fr-CA" dirty="0" smtClean="0">
                <a:solidFill>
                  <a:prstClr val="black"/>
                </a:solidFill>
              </a:rPr>
              <a:t>           11.7 </a:t>
            </a:r>
            <a:r>
              <a:rPr lang="fr-CA" dirty="0">
                <a:solidFill>
                  <a:prstClr val="black"/>
                </a:solidFill>
              </a:rPr>
              <a:t>(0.81) 	</a:t>
            </a:r>
            <a:r>
              <a:rPr lang="fr-CA" dirty="0" smtClean="0">
                <a:solidFill>
                  <a:prstClr val="black"/>
                </a:solidFill>
              </a:rPr>
              <a:t>                  &lt;0.001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00" y="457200"/>
            <a:ext cx="6629400" cy="523220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 defTabSz="911655"/>
            <a:r>
              <a:rPr lang="fr-CA" sz="2800" b="1" dirty="0">
                <a:solidFill>
                  <a:prstClr val="black"/>
                </a:solidFill>
              </a:rPr>
              <a:t>SPRINT trial: ABPM </a:t>
            </a:r>
            <a:r>
              <a:rPr lang="fr-CA" sz="2800" b="1" dirty="0" err="1">
                <a:solidFill>
                  <a:prstClr val="black"/>
                </a:solidFill>
              </a:rPr>
              <a:t>results</a:t>
            </a:r>
            <a:endParaRPr lang="fr-CA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3" y="6248400"/>
            <a:ext cx="2386294" cy="369332"/>
          </a:xfrm>
          <a:prstGeom prst="rect">
            <a:avLst/>
          </a:prstGeom>
        </p:spPr>
        <p:txBody>
          <a:bodyPr wrap="none" lIns="91154" tIns="45579" rIns="91154" bIns="45579">
            <a:spAutoFit/>
          </a:bodyPr>
          <a:lstStyle/>
          <a:p>
            <a:pPr defTabSz="911655"/>
            <a:r>
              <a:rPr lang="fr-CA" dirty="0">
                <a:solidFill>
                  <a:prstClr val="black"/>
                </a:solidFill>
              </a:rPr>
              <a:t>Hypertension. </a:t>
            </a:r>
            <a:r>
              <a:rPr lang="fr-CA" dirty="0" smtClean="0">
                <a:solidFill>
                  <a:prstClr val="black"/>
                </a:solidFill>
              </a:rPr>
              <a:t>2017;69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40968"/>
            <a:ext cx="1043608" cy="21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spcCol="0"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94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36203" y="35276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37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2800" b="1" dirty="0">
                <a:latin typeface="Arial" charset="0"/>
              </a:rPr>
              <a:t>Difference in </a:t>
            </a:r>
            <a:r>
              <a:rPr lang="en-GB" altLang="fr-FR" sz="2800" b="1" dirty="0" err="1">
                <a:latin typeface="Arial" charset="0"/>
              </a:rPr>
              <a:t>nighttime</a:t>
            </a:r>
            <a:r>
              <a:rPr lang="en-GB" altLang="fr-FR" sz="2800" b="1" dirty="0">
                <a:latin typeface="Arial" charset="0"/>
              </a:rPr>
              <a:t> systolic blood pressure by subgroups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2" y="6224334"/>
            <a:ext cx="126000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60" y="979303"/>
            <a:ext cx="54662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41761" y="597231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37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100" b="1">
                <a:latin typeface="Arial" charset="0"/>
              </a:rPr>
              <a:t>Paul E. Drawz et al. Hypertension. 2017;69:42-50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20160" y="6613179"/>
            <a:ext cx="362448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37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900">
                <a:latin typeface="Arial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0661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713"/>
            <a:ext cx="7488832" cy="584689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algn="ctr" defTabSz="897964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155679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mesure MAPA au début de l’étude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Seulement un enregistrement/participant pour toute l’étude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Mesures de jour allant de 09:00 à 21:00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Mesures de nuit allant de 01:00 à 06:00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Lectures entre 06:00-09:00 et 21:00-01:00 non incluses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restreint de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d’évaluation du contrôle de la PA entre participants prenant médicaments au coucher ou 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corrélation effectuée entre résultats du MAPA et  évènements cliniques ou atteintes d’organes cibles</a:t>
            </a: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of JNC-8 and SPRINT </a:t>
            </a:r>
            <a:r>
              <a:rPr lang="fr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Systolic</a:t>
            </a:r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Blood Pressure Levels </a:t>
            </a:r>
            <a:r>
              <a:rPr lang="fr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Cognitive </a:t>
            </a:r>
            <a:r>
              <a:rPr lang="fr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Racial </a:t>
            </a:r>
            <a:r>
              <a:rPr lang="fr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Disparity</a:t>
            </a: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220486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prospective longitudinale de 10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N=1657 patients âgés de 70-79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d’atteinte cognitive au départ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de HTA et traités avec médication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classés selon leur niveau de PAS à chaque visite (sphygmomanomètre au mercure)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Suivi de 93.2% à 5 ans et 74.5% à 10 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 ajustés pour covariantes (âge, sexe, race, tabac, alcool, niveau d’éducation, revenu)   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05756" y="6518721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Hajjar, JAMA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2017;August 21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8" y="24011"/>
            <a:ext cx="2788920" cy="66675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19872" y="404666"/>
            <a:ext cx="5616624" cy="1200329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400" b="1" dirty="0"/>
              <a:t>Association of Changes in </a:t>
            </a:r>
            <a:r>
              <a:rPr lang="fr-CA" sz="2400" b="1" dirty="0" err="1"/>
              <a:t>Diet</a:t>
            </a:r>
            <a:r>
              <a:rPr lang="fr-CA" sz="2400" b="1" dirty="0"/>
              <a:t> </a:t>
            </a:r>
            <a:r>
              <a:rPr lang="fr-CA" sz="2400" b="1" dirty="0" err="1"/>
              <a:t>Quality</a:t>
            </a:r>
            <a:r>
              <a:rPr lang="fr-CA" sz="2400" b="1" dirty="0"/>
              <a:t> </a:t>
            </a:r>
            <a:r>
              <a:rPr lang="fr-CA" sz="2400" b="1" dirty="0" err="1"/>
              <a:t>with</a:t>
            </a:r>
            <a:r>
              <a:rPr lang="fr-CA" sz="2400" b="1" dirty="0"/>
              <a:t> Total and Cause-</a:t>
            </a:r>
            <a:r>
              <a:rPr lang="fr-CA" sz="2400" b="1" dirty="0" err="1"/>
              <a:t>Specific</a:t>
            </a:r>
            <a:r>
              <a:rPr lang="fr-CA" sz="2400" b="1" dirty="0"/>
              <a:t> </a:t>
            </a:r>
            <a:r>
              <a:rPr lang="fr-CA" sz="2400" b="1" dirty="0" err="1"/>
              <a:t>Mortality</a:t>
            </a:r>
            <a:endParaRPr lang="fr-CA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22240" y="1700808"/>
            <a:ext cx="5724128" cy="4708981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Comparaison de 3 diètes: </a:t>
            </a:r>
            <a:r>
              <a:rPr lang="fr-CA" sz="2000" dirty="0" err="1"/>
              <a:t>Alternate</a:t>
            </a:r>
            <a:r>
              <a:rPr lang="fr-CA" sz="2000" dirty="0"/>
              <a:t> </a:t>
            </a:r>
            <a:r>
              <a:rPr lang="fr-CA" sz="2000" dirty="0" err="1"/>
              <a:t>Healthy</a:t>
            </a:r>
            <a:r>
              <a:rPr lang="fr-CA" sz="2000" dirty="0"/>
              <a:t> </a:t>
            </a:r>
            <a:r>
              <a:rPr lang="fr-CA" sz="2000" dirty="0" err="1"/>
              <a:t>Eating</a:t>
            </a:r>
            <a:r>
              <a:rPr lang="fr-CA" sz="2000" dirty="0"/>
              <a:t> Index, </a:t>
            </a:r>
            <a:r>
              <a:rPr lang="fr-CA" sz="2000" dirty="0" err="1"/>
              <a:t>Alternate</a:t>
            </a:r>
            <a:r>
              <a:rPr lang="fr-CA" sz="2000" dirty="0"/>
              <a:t> </a:t>
            </a:r>
            <a:r>
              <a:rPr lang="fr-CA" sz="2000" dirty="0" err="1"/>
              <a:t>Mediterranean</a:t>
            </a:r>
            <a:r>
              <a:rPr lang="fr-CA" sz="2000" dirty="0"/>
              <a:t> </a:t>
            </a:r>
            <a:r>
              <a:rPr lang="fr-CA" sz="2000" dirty="0" err="1"/>
              <a:t>Eating</a:t>
            </a:r>
            <a:r>
              <a:rPr lang="fr-CA" sz="2000" dirty="0"/>
              <a:t> Index, </a:t>
            </a:r>
            <a:r>
              <a:rPr lang="fr-CA" sz="2000" dirty="0" smtClean="0"/>
              <a:t>DASH </a:t>
            </a:r>
            <a:r>
              <a:rPr lang="fr-CA" sz="2000" dirty="0"/>
              <a:t>score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2 registres: Nurses’ </a:t>
            </a:r>
            <a:r>
              <a:rPr lang="fr-CA" sz="2000" dirty="0" err="1"/>
              <a:t>Health</a:t>
            </a:r>
            <a:r>
              <a:rPr lang="fr-CA" sz="2000" dirty="0"/>
              <a:t> </a:t>
            </a:r>
            <a:r>
              <a:rPr lang="fr-CA" sz="2000" dirty="0" err="1"/>
              <a:t>Study</a:t>
            </a:r>
            <a:r>
              <a:rPr lang="fr-CA" sz="2000" dirty="0"/>
              <a:t> (n=121,700) et </a:t>
            </a:r>
            <a:r>
              <a:rPr lang="fr-CA" sz="2000" dirty="0" err="1"/>
              <a:t>Health</a:t>
            </a:r>
            <a:r>
              <a:rPr lang="fr-CA" sz="2000" dirty="0"/>
              <a:t> </a:t>
            </a:r>
            <a:r>
              <a:rPr lang="fr-CA" sz="2000" dirty="0" err="1"/>
              <a:t>Professionals</a:t>
            </a:r>
            <a:r>
              <a:rPr lang="fr-CA" sz="2000" dirty="0"/>
              <a:t> </a:t>
            </a:r>
            <a:r>
              <a:rPr lang="fr-CA" sz="2000" dirty="0" err="1"/>
              <a:t>Follow</a:t>
            </a:r>
            <a:r>
              <a:rPr lang="fr-CA" sz="2000" dirty="0"/>
              <a:t>-up </a:t>
            </a:r>
            <a:r>
              <a:rPr lang="fr-CA" sz="2000" dirty="0" err="1"/>
              <a:t>Study</a:t>
            </a:r>
            <a:r>
              <a:rPr lang="fr-CA" sz="2000" dirty="0"/>
              <a:t> (n=51,529)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Changements de diète de 1986 à 1998 et morbidité et mortalité jusqu’en 2010.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Décès survenus avant 1998 exclus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98% des décès retracés et causes connues 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Plus grandes améliorations de la diète: plus jeunes, pauvre diète au départ, plus d’activité physique et le moins d’alcool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/>
              <a:t>Bonne diète à long terme: plus vieux, IMC plus bas, peu de fumeurs, activité physique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88224" y="6525373"/>
            <a:ext cx="2555776" cy="307777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r>
              <a:rPr lang="fr-CA" sz="1400" dirty="0"/>
              <a:t>NEJM 2017, 377: 143-153</a:t>
            </a:r>
          </a:p>
        </p:txBody>
      </p:sp>
    </p:spTree>
    <p:extLst>
      <p:ext uri="{BB962C8B-B14F-4D97-AF65-F5344CB8AC3E}">
        <p14:creationId xmlns:p14="http://schemas.microsoft.com/office/powerpoint/2010/main" val="24963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gnitive Scores During the 10-Year Study Period by Systolic Blood Pressure (SBP) Levels for Participants Treated for Hypertension in the Health Aging and Body Composition Study"/>
          <p:cNvSpPr>
            <a:spLocks noChangeAspect="1" noChangeArrowheads="1"/>
          </p:cNvSpPr>
          <p:nvPr/>
        </p:nvSpPr>
        <p:spPr bwMode="auto">
          <a:xfrm>
            <a:off x="155604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2" y="1556792"/>
            <a:ext cx="7715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4035" y="332656"/>
            <a:ext cx="837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Scores cognitifs pendant une période de 10 ans selon la PAS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05756" y="6518721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Hajjar, JAMA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2017;August 21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23950"/>
            <a:ext cx="77152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05756" y="6518721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Hajjar, JAMA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2017;August 21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4" y="31298"/>
            <a:ext cx="7962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Taux d’abaissement des scores cognitifs </a:t>
            </a: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pendant une période </a:t>
            </a:r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10 </a:t>
            </a: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ans selon la </a:t>
            </a:r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 et la race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713"/>
            <a:ext cx="7488832" cy="584689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algn="ctr" defTabSz="897964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141277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observationnelle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Variance dans le nombre et type de médicaments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cible tensionnelle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Peu de patients avec diabète ou maladie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amélioration des fonctions cognitives chez les patients de race noires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4868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Nouvelles recommandations américaines pour la prévention, la détection, l’évaluation et le traitement de l’HTA chez l’adulte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270892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Nouvelle façon de revoir la littérature: revue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d.études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randomidées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èa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double insu, méta-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analuses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investigations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épidémilogiques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études de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simuation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opinion d’experts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selon par classe (force) et par niveau (qualité)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Re-lecture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l’évidence tel que demandé par le NHLBI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6525344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Whelton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Hypertension,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13, 2017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7" y="1824042"/>
            <a:ext cx="88296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54868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Première surprise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8104" y="6525344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Whelton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Hypertension,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13, 2017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0" y="764704"/>
            <a:ext cx="8601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4" y="2996952"/>
            <a:ext cx="8391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" y="3861048"/>
            <a:ext cx="9058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2742" y="7537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Deuxième surprise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08104" y="6525344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Whelton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Hypertension,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13, 2017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57275"/>
            <a:ext cx="9010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4855" y="32598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Troisième surprise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6525344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Whelton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Hypertension, </a:t>
            </a:r>
            <a:r>
              <a:rPr lang="fr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13, 2017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713"/>
            <a:ext cx="7488832" cy="584689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algn="ctr" defTabSz="897964"/>
            <a:r>
              <a:rPr lang="fr-CA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CA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34076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Selon le nouveau seuil de PA, plus d’Américains hypertendus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Plus de patients à traiter avec médicaments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Où est la nouvelle évidence pour une cible PAS à 130?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diabétiques pourraient être traités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130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Mesures de la PA en bureau non prises de façon automatique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07704" y="260651"/>
            <a:ext cx="4752528" cy="584775"/>
          </a:xfrm>
          <a:prstGeom prst="rect">
            <a:avLst/>
          </a:prstGeom>
          <a:noFill/>
        </p:spPr>
        <p:txBody>
          <a:bodyPr wrap="square" lIns="90959" tIns="45482" rIns="90959" bIns="45482" rtlCol="0">
            <a:spAutoFit/>
          </a:bodyPr>
          <a:lstStyle/>
          <a:p>
            <a:pPr algn="ctr" defTabSz="909673"/>
            <a:r>
              <a:rPr lang="fr-CA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12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821"/>
            <a:ext cx="9055100" cy="37440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7" y="404666"/>
            <a:ext cx="8424936" cy="954107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800" b="1" dirty="0"/>
              <a:t>Risque de décès pour chaque augmentation de 20-percentile du score diète-qualité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88224" y="6525373"/>
            <a:ext cx="2555776" cy="307777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r>
              <a:rPr lang="fr-CA" sz="1400" dirty="0"/>
              <a:t>NEJM 2017, 377: 143-153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794" y="5328977"/>
            <a:ext cx="9055100" cy="1200329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r>
              <a:rPr lang="fr-CA" sz="2400" dirty="0"/>
              <a:t>Comment augmenter un score de 20 points de percentile? </a:t>
            </a:r>
          </a:p>
          <a:p>
            <a:pPr marL="341869" indent="-341869">
              <a:buFont typeface="Symbol"/>
              <a:buChar char="­"/>
            </a:pPr>
            <a:r>
              <a:rPr lang="fr-CA" sz="2400" dirty="0" smtClean="0">
                <a:sym typeface="Symbol"/>
              </a:rPr>
              <a:t> consommation </a:t>
            </a:r>
            <a:r>
              <a:rPr lang="fr-CA" sz="2400" dirty="0">
                <a:sym typeface="Symbol"/>
              </a:rPr>
              <a:t>de noix et </a:t>
            </a:r>
            <a:r>
              <a:rPr lang="fr-CA" sz="2400" dirty="0" smtClean="0">
                <a:sym typeface="Symbol"/>
              </a:rPr>
              <a:t>légumineuses </a:t>
            </a:r>
            <a:r>
              <a:rPr lang="fr-CA" sz="2400" dirty="0">
                <a:sym typeface="Symbol"/>
              </a:rPr>
              <a:t>(0 à 1 portion/j) </a:t>
            </a:r>
          </a:p>
          <a:p>
            <a:pPr marL="341869" indent="-341869">
              <a:buFont typeface="Symbol"/>
              <a:buChar char="­"/>
            </a:pPr>
            <a:r>
              <a:rPr lang="fr-CA" sz="2400" dirty="0">
                <a:sym typeface="Symbol"/>
              </a:rPr>
              <a:t> viandes rouges et transformées (1.5 portions à presque 0)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093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1319193"/>
            <a:ext cx="9161145" cy="50406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88224" y="6525373"/>
            <a:ext cx="2555776" cy="307777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r>
              <a:rPr lang="fr-CA" sz="1400" dirty="0"/>
              <a:t>NEJM 2017, 377: 143-153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4" y="188640"/>
            <a:ext cx="8208912" cy="954107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800" b="1" dirty="0" smtClean="0"/>
              <a:t>Risque de </a:t>
            </a:r>
            <a:r>
              <a:rPr lang="fr-CA" sz="2800" b="1" dirty="0"/>
              <a:t>décès et modèles d’analyse à multiples variables</a:t>
            </a:r>
          </a:p>
        </p:txBody>
      </p:sp>
    </p:spTree>
    <p:extLst>
      <p:ext uri="{BB962C8B-B14F-4D97-AF65-F5344CB8AC3E}">
        <p14:creationId xmlns:p14="http://schemas.microsoft.com/office/powerpoint/2010/main" val="28400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713"/>
            <a:ext cx="7488832" cy="584689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algn="ctr" defTabSz="897964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0871" tIns="45438" rIns="90871" bIns="45438" rtlCol="0">
            <a:spAutoFit/>
          </a:bodyPr>
          <a:lstStyle/>
          <a:p>
            <a:pPr marL="284047" indent="-284047" defTabSz="897964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1196752"/>
            <a:ext cx="8208910" cy="953913"/>
          </a:xfrm>
          <a:prstGeom prst="rect">
            <a:avLst/>
          </a:prstGeom>
          <a:noFill/>
        </p:spPr>
        <p:txBody>
          <a:bodyPr wrap="square" lIns="90959" tIns="45482" rIns="90959" bIns="45482" rtlCol="0">
            <a:spAutoFit/>
          </a:bodyPr>
          <a:lstStyle/>
          <a:p>
            <a:pPr marL="454881" indent="-454881">
              <a:buFont typeface="Arial" panose="020B0604020202020204" pitchFamily="34" charset="0"/>
              <a:buChar char="•"/>
            </a:pPr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881" indent="-454881">
              <a:buFont typeface="Arial" panose="020B0604020202020204" pitchFamily="34" charset="0"/>
              <a:buChar char="•"/>
            </a:pPr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4" y="1673708"/>
            <a:ext cx="8604445" cy="3046703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Études prospectives de 2 registres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Populations hétérogènes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Comment la diète a été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évaluée? Uniformité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portions?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envoyé et rempli par le participant               chaque 4 ans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de chaque composante des scores et mortalité non étudiée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Principalement des participants de race blanche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5" y="476701"/>
            <a:ext cx="7560840" cy="1384995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Intensive versus standard </a:t>
            </a:r>
            <a:r>
              <a:rPr lang="fr-C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 pressure control in SPRINT-</a:t>
            </a:r>
            <a:r>
              <a:rPr lang="fr-C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 participants of the ACCORD-BP trials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548" y="1988869"/>
            <a:ext cx="8496944" cy="4524315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Analyse post-hoc des participants dans ACCORD-BP thérapie standard de la glycémie qui rencontreraient les critères d’inclusion de l’étude SPRINT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Comparaison de la cible intensive (PAS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120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versus contrôle habituelle (PAS  140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Bénéfice primaire: combinaison de mortalité CV, IM non-fatal, AVC non-fatal, revascularisation, insuffisance cardiaque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n=1284, 51% dans le groupe de PAS  120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Caractéristiques de base identiques dans les 2 groupes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Pressions médianes atteintes: 120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cible intensive versus 134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cible standard 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b="1" dirty="0">
                <a:latin typeface="Arial" charset="0"/>
              </a:rPr>
              <a:t>CONSORT diagram for SPRINT-eligible ACCORD-BP </a:t>
            </a:r>
            <a:r>
              <a:rPr lang="en-GB" altLang="fr-FR" b="1" dirty="0" smtClean="0">
                <a:latin typeface="Arial" charset="0"/>
              </a:rPr>
              <a:t>participants</a:t>
            </a:r>
            <a:endParaRPr lang="en-GB" altLang="fr-FR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263219"/>
            <a:ext cx="155376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1" y="1739699"/>
            <a:ext cx="8388096" cy="362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39752" y="6577892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100" b="1" dirty="0">
                <a:latin typeface="Arial" charset="0"/>
              </a:rPr>
              <a:t>Leo F. Buckley et al. </a:t>
            </a:r>
            <a:r>
              <a:rPr lang="en-GB" altLang="fr-FR" sz="1100" b="1" dirty="0" err="1">
                <a:latin typeface="Arial" charset="0"/>
              </a:rPr>
              <a:t>Dia</a:t>
            </a:r>
            <a:r>
              <a:rPr lang="en-GB" altLang="fr-FR" sz="1100" b="1" dirty="0">
                <a:latin typeface="Arial" charset="0"/>
              </a:rPr>
              <a:t> Care 2017;40:1733-1738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6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900">
                <a:latin typeface="Arial" charset="0"/>
              </a:rPr>
              <a:t>©2017 by American Diabetes Association</a:t>
            </a:r>
          </a:p>
        </p:txBody>
      </p:sp>
    </p:spTree>
    <p:extLst>
      <p:ext uri="{BB962C8B-B14F-4D97-AF65-F5344CB8AC3E}">
        <p14:creationId xmlns:p14="http://schemas.microsoft.com/office/powerpoint/2010/main" val="33145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30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2800" b="1" dirty="0">
                <a:latin typeface="Arial" charset="0"/>
              </a:rPr>
              <a:t>Time-to-event analysis for SPRINT-eligible ACCORD-BP participants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263222"/>
            <a:ext cx="155376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484069"/>
            <a:ext cx="8193024" cy="349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39752" y="6577895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30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100" b="1" dirty="0">
                <a:latin typeface="Arial" charset="0"/>
              </a:rPr>
              <a:t>Leo F. Buckley et al. </a:t>
            </a:r>
            <a:r>
              <a:rPr lang="en-GB" altLang="fr-FR" sz="1100" b="1" dirty="0" err="1">
                <a:latin typeface="Arial" charset="0"/>
              </a:rPr>
              <a:t>Dia</a:t>
            </a:r>
            <a:r>
              <a:rPr lang="en-GB" altLang="fr-FR" sz="1100" b="1" dirty="0">
                <a:latin typeface="Arial" charset="0"/>
              </a:rPr>
              <a:t> Care 2017;40:1733-1738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9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309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900">
                <a:latin typeface="Arial" charset="0"/>
              </a:rPr>
              <a:t>©2017 by American Diabetes Association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920" y="4978881"/>
            <a:ext cx="8938576" cy="1015663"/>
          </a:xfrm>
          <a:prstGeom prst="rect">
            <a:avLst/>
          </a:prstGeom>
          <a:noFill/>
        </p:spPr>
        <p:txBody>
          <a:bodyPr wrap="square" lIns="91154" tIns="45579" rIns="91154" bIns="45579" rtlCol="0">
            <a:spAutoFit/>
          </a:bodyPr>
          <a:lstStyle/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21% RR pour bénéfice primaire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 31% RR IM non-fatal</a:t>
            </a:r>
          </a:p>
          <a:p>
            <a:pPr marL="341869" indent="-341869"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Pas de différence pour mortalité CV ou totale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5616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Bénéfice 1° SPRINT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47783" y="186540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Bénéfice 1° ACCORD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1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8320" y="28552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defTabSz="41343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2800" b="1" dirty="0">
                <a:latin typeface="Arial" charset="0"/>
              </a:rPr>
              <a:t>Treatment-related serious adverse events among SPRINT and ACCORD-BP patients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263222"/>
            <a:ext cx="155376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40" y="979303"/>
            <a:ext cx="635328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98241" y="597231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343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100" b="1">
                <a:latin typeface="Arial" charset="0"/>
              </a:rPr>
              <a:t>Leo F. Buckley et al. Dia Care 2017;40:1733-1738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9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defTabSz="41343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900">
                <a:latin typeface="Arial" charset="0"/>
              </a:rPr>
              <a:t>©2017 by American Diabetes Association</a:t>
            </a:r>
          </a:p>
        </p:txBody>
      </p:sp>
    </p:spTree>
    <p:extLst>
      <p:ext uri="{BB962C8B-B14F-4D97-AF65-F5344CB8AC3E}">
        <p14:creationId xmlns:p14="http://schemas.microsoft.com/office/powerpoint/2010/main" val="1010796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1370</Words>
  <Application>Microsoft Office PowerPoint</Application>
  <PresentationFormat>Affichage à l'écran (4:3)</PresentationFormat>
  <Paragraphs>146</Paragraphs>
  <Slides>28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2_Thème Office</vt:lpstr>
      <vt:lpstr>4_Thème Office</vt:lpstr>
      <vt:lpstr>4_Office Theme</vt:lpstr>
      <vt:lpstr>6_Thème Office</vt:lpstr>
      <vt:lpstr>7_Thème Office</vt:lpstr>
      <vt:lpstr>Office Theme</vt:lpstr>
      <vt:lpstr>8_Thème Office</vt:lpstr>
      <vt:lpstr>10_Thème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trudeau</dc:creator>
  <cp:lastModifiedBy>Joelle Trudeau</cp:lastModifiedBy>
  <cp:revision>192</cp:revision>
  <dcterms:created xsi:type="dcterms:W3CDTF">2017-01-15T13:02:33Z</dcterms:created>
  <dcterms:modified xsi:type="dcterms:W3CDTF">2018-01-25T13:25:55Z</dcterms:modified>
</cp:coreProperties>
</file>